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7" r:id="rId11"/>
    <p:sldId id="266" r:id="rId12"/>
    <p:sldId id="264" r:id="rId13"/>
    <p:sldId id="265" r:id="rId14"/>
    <p:sldId id="274" r:id="rId15"/>
    <p:sldId id="268" r:id="rId16"/>
    <p:sldId id="269" r:id="rId17"/>
    <p:sldId id="287" r:id="rId18"/>
    <p:sldId id="288" r:id="rId19"/>
    <p:sldId id="271" r:id="rId20"/>
    <p:sldId id="272" r:id="rId21"/>
    <p:sldId id="273" r:id="rId22"/>
    <p:sldId id="277" r:id="rId23"/>
    <p:sldId id="276" r:id="rId24"/>
    <p:sldId id="283" r:id="rId25"/>
    <p:sldId id="281" r:id="rId26"/>
    <p:sldId id="278" r:id="rId27"/>
    <p:sldId id="279" r:id="rId28"/>
    <p:sldId id="280" r:id="rId29"/>
    <p:sldId id="284" r:id="rId30"/>
    <p:sldId id="286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8" r:id="rId40"/>
    <p:sldId id="370" r:id="rId41"/>
    <p:sldId id="297" r:id="rId42"/>
    <p:sldId id="310" r:id="rId43"/>
    <p:sldId id="299" r:id="rId44"/>
    <p:sldId id="302" r:id="rId45"/>
    <p:sldId id="303" r:id="rId46"/>
    <p:sldId id="300" r:id="rId47"/>
    <p:sldId id="301" r:id="rId48"/>
    <p:sldId id="304" r:id="rId49"/>
    <p:sldId id="305" r:id="rId50"/>
    <p:sldId id="306" r:id="rId51"/>
    <p:sldId id="307" r:id="rId52"/>
    <p:sldId id="308" r:id="rId53"/>
    <p:sldId id="309" r:id="rId54"/>
    <p:sldId id="311" r:id="rId55"/>
    <p:sldId id="348" r:id="rId56"/>
    <p:sldId id="349" r:id="rId57"/>
    <p:sldId id="350" r:id="rId58"/>
    <p:sldId id="351" r:id="rId59"/>
    <p:sldId id="352" r:id="rId60"/>
    <p:sldId id="353" r:id="rId61"/>
    <p:sldId id="354" r:id="rId62"/>
    <p:sldId id="355" r:id="rId63"/>
    <p:sldId id="356" r:id="rId64"/>
    <p:sldId id="357" r:id="rId65"/>
    <p:sldId id="358" r:id="rId66"/>
    <p:sldId id="359" r:id="rId67"/>
    <p:sldId id="360" r:id="rId68"/>
    <p:sldId id="361" r:id="rId69"/>
    <p:sldId id="362" r:id="rId70"/>
    <p:sldId id="363" r:id="rId71"/>
    <p:sldId id="364" r:id="rId72"/>
    <p:sldId id="365" r:id="rId73"/>
    <p:sldId id="366" r:id="rId74"/>
    <p:sldId id="367" r:id="rId75"/>
    <p:sldId id="368" r:id="rId76"/>
    <p:sldId id="312" r:id="rId77"/>
    <p:sldId id="320" r:id="rId78"/>
    <p:sldId id="321" r:id="rId79"/>
    <p:sldId id="322" r:id="rId80"/>
    <p:sldId id="323" r:id="rId81"/>
    <p:sldId id="324" r:id="rId82"/>
    <p:sldId id="325" r:id="rId83"/>
    <p:sldId id="313" r:id="rId84"/>
    <p:sldId id="326" r:id="rId85"/>
    <p:sldId id="314" r:id="rId86"/>
    <p:sldId id="315" r:id="rId87"/>
    <p:sldId id="327" r:id="rId88"/>
    <p:sldId id="316" r:id="rId89"/>
    <p:sldId id="328" r:id="rId90"/>
    <p:sldId id="317" r:id="rId91"/>
    <p:sldId id="318" r:id="rId92"/>
    <p:sldId id="319" r:id="rId93"/>
    <p:sldId id="329" r:id="rId94"/>
    <p:sldId id="372" r:id="rId95"/>
    <p:sldId id="371" r:id="rId96"/>
    <p:sldId id="334" r:id="rId97"/>
    <p:sldId id="330" r:id="rId98"/>
    <p:sldId id="373" r:id="rId99"/>
    <p:sldId id="377" r:id="rId100"/>
    <p:sldId id="333" r:id="rId101"/>
    <p:sldId id="331" r:id="rId102"/>
    <p:sldId id="374" r:id="rId103"/>
    <p:sldId id="376" r:id="rId104"/>
    <p:sldId id="335" r:id="rId105"/>
    <p:sldId id="375" r:id="rId106"/>
    <p:sldId id="369" r:id="rId107"/>
    <p:sldId id="336" r:id="rId108"/>
    <p:sldId id="337" r:id="rId109"/>
    <p:sldId id="338" r:id="rId110"/>
    <p:sldId id="339" r:id="rId111"/>
    <p:sldId id="340" r:id="rId112"/>
    <p:sldId id="341" r:id="rId113"/>
    <p:sldId id="342" r:id="rId114"/>
    <p:sldId id="343" r:id="rId115"/>
    <p:sldId id="344" r:id="rId116"/>
    <p:sldId id="345" r:id="rId117"/>
    <p:sldId id="346" r:id="rId118"/>
    <p:sldId id="347" r:id="rId1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>
        <p:scale>
          <a:sx n="112" d="100"/>
          <a:sy n="112" d="100"/>
        </p:scale>
        <p:origin x="-510" y="-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8924180-75E7-4FE2-8450-67EA67E51E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B91FCE06-D4FE-4752-B23F-3BFC357FC3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45ACB5C-5042-4D81-86E7-EB2B142E6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98EE6-589C-43C3-9771-82A9531289A6}" type="datetimeFigureOut">
              <a:rPr lang="ko-KR" altLang="en-US" smtClean="0"/>
              <a:t>2021-03-04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056D585-F7F4-4EF3-9BCD-ADD8493E0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417384B-FC1E-485E-8F66-7924945E1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45876-E12B-4F36-837B-01F26F62F1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166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6832CE1-A9EE-4599-8132-F17D567C5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CF450552-6043-4667-A2CA-BDD3699E72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2A0BA4F-EC53-4F95-BACD-8A59E4FAE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98EE6-589C-43C3-9771-82A9531289A6}" type="datetimeFigureOut">
              <a:rPr lang="ko-KR" altLang="en-US" smtClean="0"/>
              <a:t>2021-03-04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5399B5D5-F75C-42F4-85DB-93ECAA903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A4FC3CC-15D3-47C2-8232-F2AEDAEE4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45876-E12B-4F36-837B-01F26F62F1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059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8D605864-6FFD-48D2-BF44-DAC69CBC05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F542BECD-DFBA-44B7-B619-B3FDA0046A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1BED2FD-4DA6-4194-86D9-4B80402E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98EE6-589C-43C3-9771-82A9531289A6}" type="datetimeFigureOut">
              <a:rPr lang="ko-KR" altLang="en-US" smtClean="0"/>
              <a:t>2021-03-04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400EAF0-E435-44B7-ADFB-8868A3B1B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349EB65-D2C6-46F9-BF0C-D8B2EFBD7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45876-E12B-4F36-837B-01F26F62F1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477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05CC03C-73C1-4C4A-AEB1-19D57A371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30BEA38-6F7D-426E-8F86-6500BD203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D39612C-6A2C-4A88-9764-6C7893A86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98EE6-589C-43C3-9771-82A9531289A6}" type="datetimeFigureOut">
              <a:rPr lang="ko-KR" altLang="en-US" smtClean="0"/>
              <a:t>2021-03-04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FE958E1-7932-4763-9DB4-F130D16E2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219FF14-BD5A-49A9-A570-8CC9F88D5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45876-E12B-4F36-837B-01F26F62F1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909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C29A2C3-3F42-45C7-B145-50431CB81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FD2B32E1-9FAB-4220-9FC3-B1112E045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EBFD44D-25FF-420F-9A75-01EDF8F5B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98EE6-589C-43C3-9771-82A9531289A6}" type="datetimeFigureOut">
              <a:rPr lang="ko-KR" altLang="en-US" smtClean="0"/>
              <a:t>2021-03-04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8E6E438-B0F0-4D14-8F7A-49D89E203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06EF4BD-0B74-4AF6-97B6-47F1FB03B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45876-E12B-4F36-837B-01F26F62F1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017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D410779-7DFE-489B-97FF-1DD41629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99F08E83-9CAF-4F9E-A6E5-E2778B27F4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BCE66975-CE9D-4B21-90D4-74B5D0C834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8726FC9E-C796-4807-AAA1-D67ED8222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98EE6-589C-43C3-9771-82A9531289A6}" type="datetimeFigureOut">
              <a:rPr lang="ko-KR" altLang="en-US" smtClean="0"/>
              <a:t>2021-03-04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BD77DE5C-FB1A-492D-B651-46E0E81D6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8697C4FA-5610-47D5-BBC1-C0285CCB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45876-E12B-4F36-837B-01F26F62F1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786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D10D964-DEE5-46B4-A5E7-127D8BD9B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F8FF9CA8-BA8D-4C65-B2E6-B4511E0DE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B2DE2556-5B3B-4F4E-8CE3-A85A09E26A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374BDFE0-386D-4A17-91CF-C2C6D1ED55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F60B6378-EF62-401F-8C5F-647DFB102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12705D97-0F38-4C3C-91F7-7EBA94556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98EE6-589C-43C3-9771-82A9531289A6}" type="datetimeFigureOut">
              <a:rPr lang="ko-KR" altLang="en-US" smtClean="0"/>
              <a:t>2021-03-04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707E7500-63C4-4161-A57E-BBDAD174E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DFC83FBD-58F0-4AEF-B1DA-2CD117E77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45876-E12B-4F36-837B-01F26F62F1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872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9C134D8-88D8-4403-9175-B6B245BF0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3A33874B-6AD2-45C3-8FC2-B702F3F7A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98EE6-589C-43C3-9771-82A9531289A6}" type="datetimeFigureOut">
              <a:rPr lang="ko-KR" altLang="en-US" smtClean="0"/>
              <a:t>2021-03-04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195649E2-AD5D-446A-B3CB-59B632A69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34E65915-FC4D-41A4-85D9-8114292E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45876-E12B-4F36-837B-01F26F62F1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3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3310F14D-3F1F-4C10-BEBF-FB670B041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98EE6-589C-43C3-9771-82A9531289A6}" type="datetimeFigureOut">
              <a:rPr lang="ko-KR" altLang="en-US" smtClean="0"/>
              <a:t>2021-03-04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E049E20A-D6D0-42F6-AEBE-0B2ED2799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81CFF248-B831-4D14-9468-85DB8B08D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45876-E12B-4F36-837B-01F26F62F1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92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0D5075F-2CDB-4B6C-92D1-7C6B4405A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E4BA105-ACCE-43A6-B619-433B98332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4B2A3002-11B6-4D31-B9E1-E5C9386E7E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A49875C9-C392-4445-92CA-F8ED120CA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98EE6-589C-43C3-9771-82A9531289A6}" type="datetimeFigureOut">
              <a:rPr lang="ko-KR" altLang="en-US" smtClean="0"/>
              <a:t>2021-03-04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9814A488-A38E-4948-8F24-FE8422A6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7D9BE453-0692-466C-93ED-AA7E5959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45876-E12B-4F36-837B-01F26F62F1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971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7003E5B-7FC0-47D3-8168-6BE976CE7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56DDE064-B193-4A7F-98D8-367E545BC8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708DFE53-B3BD-4BA4-87DE-815F95D58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653C1AB-0C0B-4DDE-A188-36FE9D47F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98EE6-589C-43C3-9771-82A9531289A6}" type="datetimeFigureOut">
              <a:rPr lang="ko-KR" altLang="en-US" smtClean="0"/>
              <a:t>2021-03-04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5AC62FB-61F5-44B4-8CB6-D3963E5AB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D827DED5-6CC3-42EC-8D69-2D37AE5FD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45876-E12B-4F36-837B-01F26F62F1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150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3B15287E-2752-4E59-9BC3-DD3D05DDE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26A91D86-4BDE-4156-B712-64BCBF966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18D7DF8-81E0-43DE-8F67-A2EA3AE27B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98EE6-589C-43C3-9771-82A9531289A6}" type="datetimeFigureOut">
              <a:rPr lang="ko-KR" altLang="en-US" smtClean="0"/>
              <a:t>2021-03-04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0B28C4A-EDE9-4D1C-8637-52116023E2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1B35D8E-8D14-4258-82BD-BD65C29B1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45876-E12B-4F36-837B-01F26F62F1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951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gurubee.net/pages/viewpage.action?pageId=26741361" TargetMode="External"/><Relationship Id="rId2" Type="http://schemas.openxmlformats.org/officeDocument/2006/relationships/hyperlink" Target="http://wiki.gurubee.net/pages/viewpage.action?pageId=26741516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B9E2C1E-163E-4E7F-8C79-F651D0B15B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607" y="671333"/>
            <a:ext cx="10949651" cy="4666212"/>
          </a:xfrm>
        </p:spPr>
        <p:txBody>
          <a:bodyPr/>
          <a:lstStyle/>
          <a:p>
            <a:pPr algn="l"/>
            <a:r>
              <a:rPr lang="ko-KR" altLang="en-US" sz="3200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                모델링의 중요한 세가지 요소</a:t>
            </a:r>
            <a:r>
              <a:rPr lang="en-US" altLang="ko-KR" sz="3200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3200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/>
            </a:r>
            <a:b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* 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데이터관점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/>
            </a:r>
            <a:b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업무가 어떤 데이터와 관련이 있는지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데이터간의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관계는 무엇인지에 대해서 모델링하는 방법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(what, data)</a:t>
            </a:r>
            <a:b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/>
            </a:r>
            <a:b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/>
            </a:r>
            <a:b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* 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프로세스관점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/>
            </a:r>
            <a:b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업무를 통해 어떤 일을 처리하는지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무엇을 해야 하는지를 모델링하는 방법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(How, Process)</a:t>
            </a:r>
            <a:b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/>
            </a:r>
            <a:b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/>
            </a:r>
            <a:b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* 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데이터와 프로세스의 상관 관점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/>
            </a:r>
            <a:b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업무에서 일을 처리하는 방법에 따라 데이터가 어떻게 영향을 받는지 모델링하는 방법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(Interaction)</a:t>
            </a:r>
            <a:b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486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B224D85-0190-4485-A041-64B3455DE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191"/>
          </a:xfrm>
        </p:spPr>
        <p:txBody>
          <a:bodyPr>
            <a:normAutofit/>
          </a:bodyPr>
          <a:lstStyle/>
          <a:p>
            <a:pPr algn="just"/>
            <a:r>
              <a:rPr lang="ko-KR" altLang="en-US" sz="3600" dirty="0"/>
              <a:t>데이터베이스 스키마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CC99646-FCD0-4D25-A602-FBBB6E45A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3377"/>
            <a:ext cx="10515600" cy="4943586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ko-KR" altLang="en-US" sz="2400" dirty="0"/>
              <a:t>상호 독립적인 의미를 가지고 고유한 기능을 가진다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외부 스키마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응용프로그램 개발자의 관점에서 보는 스키마 </a:t>
            </a:r>
            <a:r>
              <a:rPr lang="en-US" altLang="ko-KR" dirty="0"/>
              <a:t>(</a:t>
            </a:r>
            <a:r>
              <a:rPr lang="ko-KR" altLang="en-US" dirty="0"/>
              <a:t>관련 데이터베이스의 뷰</a:t>
            </a:r>
            <a:r>
              <a:rPr lang="en-US" altLang="ko-KR" dirty="0"/>
              <a:t>(View)</a:t>
            </a:r>
            <a:r>
              <a:rPr lang="ko-KR" altLang="en-US" dirty="0"/>
              <a:t>를 표시 함</a:t>
            </a:r>
            <a:r>
              <a:rPr lang="en-US" altLang="ko-KR" dirty="0"/>
              <a:t>).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겉으로 보이는 </a:t>
            </a:r>
            <a:r>
              <a:rPr lang="en-US" altLang="ko-KR" dirty="0"/>
              <a:t>DB, Table</a:t>
            </a:r>
            <a:r>
              <a:rPr lang="ko-KR" altLang="en-US" dirty="0"/>
              <a:t>의 형태</a:t>
            </a:r>
            <a:r>
              <a:rPr lang="en-US" altLang="ko-KR" dirty="0"/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누군가는 </a:t>
            </a:r>
            <a:r>
              <a:rPr lang="en-US" altLang="ko-KR" dirty="0"/>
              <a:t>SELECT * FROM table</a:t>
            </a:r>
            <a:r>
              <a:rPr lang="ko-KR" altLang="en-US" dirty="0"/>
              <a:t>에서 특정 테이블의 모든 에트리뷰트와 데이터들을 바라보고 누군가는 </a:t>
            </a:r>
            <a:r>
              <a:rPr lang="en-US" altLang="ko-KR" dirty="0"/>
              <a:t>JOIN</a:t>
            </a:r>
            <a:r>
              <a:rPr lang="ko-KR" altLang="en-US" dirty="0"/>
              <a:t>이나 </a:t>
            </a:r>
            <a:r>
              <a:rPr lang="en-US" altLang="ko-KR" dirty="0"/>
              <a:t>MERGE</a:t>
            </a:r>
            <a:r>
              <a:rPr lang="ko-KR" altLang="en-US" dirty="0"/>
              <a:t>를 통해 여러 테이블을 동시에 조회 할 수도 있다</a:t>
            </a:r>
            <a:r>
              <a:rPr lang="en-US" altLang="ko-KR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DBMS </a:t>
            </a:r>
            <a:r>
              <a:rPr lang="ko-KR" altLang="en-US" dirty="0"/>
              <a:t>툴에서 </a:t>
            </a:r>
            <a:r>
              <a:rPr lang="en-US" altLang="ko-KR" dirty="0"/>
              <a:t>SELECT </a:t>
            </a:r>
            <a:r>
              <a:rPr lang="ko-KR" altLang="en-US" dirty="0"/>
              <a:t>쿼리를 던졌을때 볼 수 있는 그 표를 외부 스키마의 대표적인 예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외부 스키마가 조회된 결과값을 의미 한다는 것은 아니다</a:t>
            </a:r>
            <a:r>
              <a:rPr lang="en-US" altLang="ko-KR" dirty="0"/>
              <a:t>. 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사용자나 응용 프로그래머가 개인의 입장에서 필요한 데이터베이스의 논리적 구조를 정의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- </a:t>
            </a:r>
            <a:r>
              <a:rPr lang="ko-KR" altLang="en-US" dirty="0"/>
              <a:t>실세계에 존재하는 데이터들을 어떤 형식</a:t>
            </a:r>
            <a:r>
              <a:rPr lang="en-US" altLang="ko-KR" dirty="0"/>
              <a:t>, </a:t>
            </a:r>
            <a:r>
              <a:rPr lang="ko-KR" altLang="en-US" dirty="0"/>
              <a:t>구조</a:t>
            </a:r>
            <a:r>
              <a:rPr lang="en-US" altLang="ko-KR" dirty="0"/>
              <a:t>, </a:t>
            </a:r>
            <a:r>
              <a:rPr lang="ko-KR" altLang="en-US" dirty="0"/>
              <a:t>배치 화면을 통해 사용자에게 보여줄 것인가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- </a:t>
            </a:r>
            <a:r>
              <a:rPr lang="ko-KR" altLang="en-US" dirty="0"/>
              <a:t>전체 데이터 베이스의 한 논리적 부분 </a:t>
            </a:r>
            <a:r>
              <a:rPr lang="en-US" altLang="ko-KR" dirty="0"/>
              <a:t>-&gt; </a:t>
            </a:r>
            <a:r>
              <a:rPr lang="ko-KR" altLang="en-US" dirty="0"/>
              <a:t>서브 스키마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- </a:t>
            </a:r>
            <a:r>
              <a:rPr lang="ko-KR" altLang="en-US" dirty="0"/>
              <a:t>하나의 데이터베이스에는 여러 개의 외부스키마가 존재가능 </a:t>
            </a:r>
            <a:r>
              <a:rPr lang="en-US" altLang="ko-KR" dirty="0"/>
              <a:t>&amp; </a:t>
            </a:r>
            <a:r>
              <a:rPr lang="ko-KR" altLang="en-US" dirty="0"/>
              <a:t>하나의 외부스키마를 여러 개의 응용프로그램이나 사용자가 공용 가능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- </a:t>
            </a:r>
            <a:r>
              <a:rPr lang="ko-KR" altLang="en-US" dirty="0"/>
              <a:t>같은 데이터베이스에 대해서도 서로 다른 관점을 정의할 수 있도록 허용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- </a:t>
            </a:r>
            <a:r>
              <a:rPr lang="ko-KR" altLang="en-US" dirty="0"/>
              <a:t>일반 사용자는 </a:t>
            </a:r>
            <a:r>
              <a:rPr lang="ko-KR" altLang="en-US" dirty="0" err="1"/>
              <a:t>질의어를</a:t>
            </a:r>
            <a:r>
              <a:rPr lang="ko-KR" altLang="en-US" dirty="0"/>
              <a:t> 이용 </a:t>
            </a:r>
            <a:r>
              <a:rPr lang="en-US" altLang="ko-KR" dirty="0"/>
              <a:t>DB</a:t>
            </a:r>
            <a:r>
              <a:rPr lang="ko-KR" altLang="en-US" dirty="0"/>
              <a:t>를 쉽게 사용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650057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42823"/>
            <a:ext cx="10515600" cy="1325563"/>
          </a:xfrm>
        </p:spPr>
        <p:txBody>
          <a:bodyPr/>
          <a:lstStyle/>
          <a:p>
            <a:r>
              <a:rPr kumimoji="1" lang="ko-KR" altLang="en-US" dirty="0"/>
              <a:t>조인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/>
              <a:t>NO_USE_NL</a:t>
            </a:r>
            <a:r>
              <a:rPr lang="ko-KR" altLang="en-US" b="1" dirty="0"/>
              <a:t>을 이용하여 중첩루프로 조인을 하지 말라고 알리자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marL="0" indent="0">
              <a:buNone/>
            </a:pPr>
            <a:r>
              <a:rPr lang="ko-KR" altLang="en-US" b="1" dirty="0"/>
              <a:t>머지조인으로 실행을 한다</a:t>
            </a:r>
            <a:endParaRPr lang="ko-KR" altLang="en-US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select /*+ </a:t>
            </a:r>
            <a:r>
              <a:rPr lang="en-US" altLang="ko-KR" dirty="0" err="1"/>
              <a:t>no_use_nl</a:t>
            </a:r>
            <a:r>
              <a:rPr lang="en-US" altLang="ko-KR" dirty="0"/>
              <a:t>(e d) */</a:t>
            </a:r>
          </a:p>
          <a:p>
            <a:pPr marL="0" indent="0">
              <a:buNone/>
            </a:pPr>
            <a:r>
              <a:rPr lang="en-US" altLang="ko-KR" dirty="0" err="1" smtClean="0"/>
              <a:t>e.employee_id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e.first_name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d.manager_id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from </a:t>
            </a:r>
            <a:r>
              <a:rPr lang="en-US" altLang="ko-KR" dirty="0" smtClean="0"/>
              <a:t>employees </a:t>
            </a:r>
            <a:r>
              <a:rPr lang="en-US" altLang="ko-KR" dirty="0"/>
              <a:t>e</a:t>
            </a:r>
            <a:r>
              <a:rPr lang="en-US" altLang="ko-KR" dirty="0" smtClean="0"/>
              <a:t>, employees </a:t>
            </a:r>
            <a:r>
              <a:rPr lang="en-US" altLang="ko-KR" dirty="0"/>
              <a:t>d</a:t>
            </a:r>
          </a:p>
          <a:p>
            <a:pPr marL="0" indent="0">
              <a:buNone/>
            </a:pPr>
            <a:r>
              <a:rPr lang="en-US" altLang="ko-KR" dirty="0"/>
              <a:t>where </a:t>
            </a:r>
            <a:r>
              <a:rPr lang="en-US" altLang="ko-KR" dirty="0" err="1" smtClean="0"/>
              <a:t>e.employee_id</a:t>
            </a:r>
            <a:r>
              <a:rPr lang="en-US" altLang="ko-KR" dirty="0" smtClean="0"/>
              <a:t> </a:t>
            </a:r>
            <a:r>
              <a:rPr lang="en-US" altLang="ko-KR" dirty="0"/>
              <a:t>= </a:t>
            </a:r>
            <a:r>
              <a:rPr lang="en-US" altLang="ko-KR" dirty="0" err="1" smtClean="0"/>
              <a:t>d.manager_id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729074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08533"/>
            <a:ext cx="10515600" cy="1325563"/>
          </a:xfrm>
        </p:spPr>
        <p:txBody>
          <a:bodyPr/>
          <a:lstStyle/>
          <a:p>
            <a:r>
              <a:rPr kumimoji="1" lang="ko-KR" altLang="en-US" dirty="0"/>
              <a:t>조인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71294"/>
            <a:ext cx="10515600" cy="5215256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kumimoji="1" lang="ko-KR" altLang="en-US" dirty="0"/>
              <a:t>해시 조인</a:t>
            </a:r>
            <a:r>
              <a:rPr kumimoji="1" lang="en-US" altLang="ko-KR" dirty="0"/>
              <a:t>(Hash join)</a:t>
            </a:r>
            <a:r>
              <a:rPr kumimoji="1" lang="ko-KR" altLang="en-US" dirty="0"/>
              <a:t> </a:t>
            </a:r>
            <a:endParaRPr kumimoji="1" lang="en-US" altLang="ko-KR" dirty="0" smtClean="0"/>
          </a:p>
          <a:p>
            <a:pPr marL="0" indent="0">
              <a:lnSpc>
                <a:spcPct val="140000"/>
              </a:lnSpc>
              <a:buNone/>
            </a:pPr>
            <a:r>
              <a:rPr kumimoji="1" lang="ko-KR" altLang="en-US" dirty="0" smtClean="0"/>
              <a:t>가</a:t>
            </a:r>
            <a:r>
              <a:rPr kumimoji="1" lang="en-US" altLang="ko-KR" dirty="0" smtClean="0"/>
              <a:t>.</a:t>
            </a:r>
            <a:r>
              <a:rPr kumimoji="1" lang="ko-KR" altLang="en-US" dirty="0"/>
              <a:t> 해시 조인</a:t>
            </a:r>
            <a:r>
              <a:rPr kumimoji="1" lang="en-US" altLang="ko-KR" dirty="0"/>
              <a:t>(Hash join)</a:t>
            </a:r>
            <a:r>
              <a:rPr kumimoji="1" lang="ko-KR" altLang="en-US" dirty="0"/>
              <a:t> </a:t>
            </a:r>
            <a:r>
              <a:rPr kumimoji="1" lang="ko-KR" altLang="en-US" dirty="0" smtClean="0"/>
              <a:t> 개념</a:t>
            </a:r>
            <a:endParaRPr kumimoji="1"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ko-KR" dirty="0" smtClean="0"/>
              <a:t>-</a:t>
            </a:r>
            <a:r>
              <a:rPr kumimoji="1" lang="ko-KR" altLang="en-US" dirty="0" smtClean="0"/>
              <a:t> 한쪽 </a:t>
            </a:r>
            <a:r>
              <a:rPr kumimoji="1" lang="ko-KR" altLang="en-US" dirty="0"/>
              <a:t>테이블이 주 메모리의 가용 메모리에 담길 정도로 충분히 작고 해시 키 속성에 중복 값이 적을 때 효과적이다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ko-KR" dirty="0" smtClean="0"/>
              <a:t>-</a:t>
            </a:r>
            <a:r>
              <a:rPr kumimoji="1" lang="ko-KR" altLang="en-US" dirty="0" smtClean="0"/>
              <a:t> 조인 </a:t>
            </a:r>
            <a:r>
              <a:rPr kumimoji="1" lang="ko-KR" altLang="en-US" dirty="0"/>
              <a:t>컬럼이 적당한 인덱스가 없어서 자연조인이 비효율적일 때 </a:t>
            </a:r>
            <a:endParaRPr kumimoji="1"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ko-KR" dirty="0" smtClean="0"/>
              <a:t>-</a:t>
            </a:r>
            <a:r>
              <a:rPr kumimoji="1" lang="ko-KR" altLang="en-US" dirty="0" smtClean="0"/>
              <a:t> 자연조인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Natual</a:t>
            </a:r>
            <a:r>
              <a:rPr kumimoji="1" lang="en-US" altLang="ko-KR" dirty="0"/>
              <a:t> join)</a:t>
            </a:r>
            <a:r>
              <a:rPr kumimoji="1" lang="ko-KR" altLang="en-US" dirty="0"/>
              <a:t>시 드라이빙</a:t>
            </a:r>
            <a:r>
              <a:rPr kumimoji="1" lang="en-US" altLang="ko-KR" dirty="0"/>
              <a:t>(driving) </a:t>
            </a:r>
            <a:r>
              <a:rPr kumimoji="1" lang="ko-KR" altLang="en-US" dirty="0"/>
              <a:t>집합 쪽으로 </a:t>
            </a:r>
            <a:r>
              <a:rPr kumimoji="1" lang="ko-KR" altLang="en-US" dirty="0" smtClean="0"/>
              <a:t>조인 </a:t>
            </a:r>
            <a:r>
              <a:rPr kumimoji="1" lang="ko-KR" altLang="en-US" dirty="0"/>
              <a:t>액세스량이 많아 </a:t>
            </a:r>
            <a:r>
              <a:rPr kumimoji="1" lang="en-US" altLang="ko-KR" dirty="0"/>
              <a:t>Random </a:t>
            </a:r>
            <a:r>
              <a:rPr kumimoji="1" lang="ko-KR" altLang="en-US" dirty="0"/>
              <a:t>액세스 부하가 심할 때</a:t>
            </a:r>
            <a:endParaRPr kumimoji="1"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ko-KR" dirty="0" smtClean="0"/>
              <a:t>-</a:t>
            </a:r>
            <a:r>
              <a:rPr kumimoji="1" lang="ko-KR" altLang="en-US" dirty="0" smtClean="0"/>
              <a:t> 소트 </a:t>
            </a:r>
            <a:r>
              <a:rPr kumimoji="1" lang="ko-KR" altLang="en-US" dirty="0"/>
              <a:t>머지 조인</a:t>
            </a:r>
            <a:r>
              <a:rPr kumimoji="1" lang="en-US" altLang="ko-KR" dirty="0"/>
              <a:t>(Sort Merge join)</a:t>
            </a:r>
            <a:r>
              <a:rPr kumimoji="1" lang="ko-KR" altLang="en-US" dirty="0"/>
              <a:t>을 하기에는 두 테이블이 너무 커서 소트</a:t>
            </a:r>
            <a:r>
              <a:rPr kumimoji="1" lang="en-US" altLang="ko-KR" dirty="0"/>
              <a:t>(Sort)</a:t>
            </a:r>
            <a:r>
              <a:rPr kumimoji="1" lang="ko-KR" altLang="en-US" dirty="0"/>
              <a:t>부하가 심할 때</a:t>
            </a:r>
            <a:endParaRPr kumimoji="1"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ko-KR" dirty="0" smtClean="0"/>
              <a:t>-</a:t>
            </a:r>
            <a:r>
              <a:rPr kumimoji="1" lang="ko-KR" altLang="en-US" dirty="0" smtClean="0"/>
              <a:t> 유니크 </a:t>
            </a:r>
            <a:r>
              <a:rPr kumimoji="1" lang="ko-KR" altLang="en-US" dirty="0"/>
              <a:t>인덱스를 활용하여 </a:t>
            </a:r>
            <a:r>
              <a:rPr kumimoji="1" lang="ko-KR" altLang="en-US" dirty="0" smtClean="0"/>
              <a:t>수행시간이 적게 걸리는 소량 테이블을 조인할 때는 </a:t>
            </a:r>
            <a:r>
              <a:rPr kumimoji="1" lang="en-US" altLang="ko-KR" dirty="0" smtClean="0"/>
              <a:t>NL</a:t>
            </a:r>
            <a:r>
              <a:rPr kumimoji="1" lang="ko-KR" altLang="en-US" dirty="0" smtClean="0"/>
              <a:t>조인이 적합하다</a:t>
            </a:r>
            <a:r>
              <a:rPr kumimoji="1" lang="en-US" altLang="ko-KR" dirty="0" smtClean="0"/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- </a:t>
            </a:r>
            <a:r>
              <a:rPr lang="ko-KR" altLang="en-US" dirty="0" smtClean="0"/>
              <a:t>해싱 함수</a:t>
            </a:r>
            <a:r>
              <a:rPr lang="en-US" altLang="ko-KR" dirty="0" smtClean="0"/>
              <a:t>(Hashing Function) </a:t>
            </a:r>
            <a:r>
              <a:rPr lang="ko-KR" altLang="en-US" dirty="0" smtClean="0"/>
              <a:t>기법을 활용하여 조인을 수행하는 방식</a:t>
            </a:r>
            <a:r>
              <a:rPr lang="en-US" altLang="ko-KR" dirty="0" smtClean="0"/>
              <a:t>(</a:t>
            </a:r>
            <a:r>
              <a:rPr lang="ko-KR" altLang="en-US" dirty="0" smtClean="0"/>
              <a:t>해싱 함수는 직접적인 연결을 담당하는 것이 아니라 연결될 대상을 특정 지역</a:t>
            </a:r>
            <a:r>
              <a:rPr lang="en-US" altLang="ko-KR" dirty="0" smtClean="0"/>
              <a:t>(partition)</a:t>
            </a:r>
            <a:r>
              <a:rPr lang="ko-KR" altLang="en-US" dirty="0" smtClean="0"/>
              <a:t>에 모아두는 역할만을 담당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해시값을 이용하여 테이블을 조인하는 방식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- Sort-Merge </a:t>
            </a:r>
            <a:r>
              <a:rPr lang="ko-KR" altLang="en-US" dirty="0" smtClean="0"/>
              <a:t>조인은 소트의 부하가 많이 발생하여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이를 보완하기 위한 방법으로 </a:t>
            </a:r>
            <a:r>
              <a:rPr lang="en-US" altLang="ko-KR" dirty="0" smtClean="0"/>
              <a:t>Sort </a:t>
            </a:r>
            <a:r>
              <a:rPr lang="ko-KR" altLang="en-US" dirty="0" smtClean="0"/>
              <a:t>대신 해쉬값을 이용하는 조인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684354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08533"/>
            <a:ext cx="10515600" cy="1325563"/>
          </a:xfrm>
        </p:spPr>
        <p:txBody>
          <a:bodyPr/>
          <a:lstStyle/>
          <a:p>
            <a:r>
              <a:rPr kumimoji="1" lang="ko-KR" altLang="en-US" dirty="0"/>
              <a:t>조인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71294"/>
            <a:ext cx="10515600" cy="5215256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kumimoji="1" lang="ko-KR" altLang="en-US" dirty="0"/>
              <a:t>해시 조인</a:t>
            </a:r>
            <a:r>
              <a:rPr kumimoji="1" lang="en-US" altLang="ko-KR" dirty="0"/>
              <a:t>(Hash join)</a:t>
            </a:r>
            <a:r>
              <a:rPr kumimoji="1" lang="ko-KR" altLang="en-US" dirty="0"/>
              <a:t> </a:t>
            </a:r>
            <a:endParaRPr kumimoji="1" lang="en-US" altLang="ko-KR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b="1" dirty="0"/>
              <a:t>나</a:t>
            </a:r>
            <a:r>
              <a:rPr lang="en-US" altLang="ko-KR" b="1" dirty="0"/>
              <a:t>. Hash Join</a:t>
            </a:r>
            <a:r>
              <a:rPr lang="ko-KR" altLang="en-US" b="1" dirty="0"/>
              <a:t>의 특징</a:t>
            </a:r>
            <a:endParaRPr lang="ko-KR" altLang="en-US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/>
              <a:t>대용량 처리의 선결조건인 랜덤 액세스와 정렬에 대한 부담을 해결할 수 있는 대안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dirty="0"/>
              <a:t>- parallel processing</a:t>
            </a:r>
            <a:r>
              <a:rPr lang="ko-KR" altLang="en-US" dirty="0"/>
              <a:t>을 이용한 </a:t>
            </a:r>
            <a:r>
              <a:rPr lang="en-US" altLang="ko-KR" dirty="0"/>
              <a:t>hash </a:t>
            </a:r>
            <a:r>
              <a:rPr lang="ko-KR" altLang="en-US" dirty="0"/>
              <a:t>조인은 대용량 데이터를 처리하기 위한 최적의 솔루션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dirty="0"/>
              <a:t>- 2</a:t>
            </a:r>
            <a:r>
              <a:rPr lang="ko-KR" altLang="en-US" dirty="0"/>
              <a:t>개의 조인 테이블 중 </a:t>
            </a:r>
            <a:r>
              <a:rPr lang="en-US" altLang="ko-KR" dirty="0"/>
              <a:t>small </a:t>
            </a:r>
            <a:r>
              <a:rPr lang="en-US" altLang="ko-KR" dirty="0" err="1"/>
              <a:t>rowset</a:t>
            </a:r>
            <a:r>
              <a:rPr lang="ko-KR" altLang="en-US" dirty="0"/>
              <a:t>을 가지고 </a:t>
            </a:r>
            <a:r>
              <a:rPr lang="en-US" altLang="ko-KR" dirty="0" err="1"/>
              <a:t>hash_area_size</a:t>
            </a:r>
            <a:r>
              <a:rPr lang="ko-KR" altLang="en-US" dirty="0"/>
              <a:t>에 지정된 메모리 내에서 </a:t>
            </a:r>
            <a:r>
              <a:rPr lang="en-US" altLang="ko-KR" dirty="0"/>
              <a:t>hash table </a:t>
            </a:r>
            <a:r>
              <a:rPr lang="ko-KR" altLang="en-US" dirty="0"/>
              <a:t>생성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dirty="0"/>
              <a:t>- CBO</a:t>
            </a:r>
            <a:r>
              <a:rPr lang="ko-KR" altLang="en-US" dirty="0"/>
              <a:t>에서만 가능하며</a:t>
            </a:r>
            <a:r>
              <a:rPr lang="en-US" altLang="ko-KR" dirty="0"/>
              <a:t>, CPU </a:t>
            </a:r>
            <a:r>
              <a:rPr lang="ko-KR" altLang="en-US" dirty="0"/>
              <a:t>성능에 의존적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dirty="0"/>
              <a:t>- Hash table </a:t>
            </a:r>
            <a:r>
              <a:rPr lang="ko-KR" altLang="en-US" dirty="0"/>
              <a:t>생성 후 </a:t>
            </a:r>
            <a:r>
              <a:rPr lang="en-US" altLang="ko-KR" dirty="0"/>
              <a:t>Nested Loop</a:t>
            </a:r>
            <a:r>
              <a:rPr lang="ko-KR" altLang="en-US" dirty="0"/>
              <a:t>처럼 순차적인 처리 형태로 </a:t>
            </a:r>
            <a:r>
              <a:rPr lang="ko-KR" altLang="en-US" dirty="0" smtClean="0"/>
              <a:t>수행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27707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08533"/>
            <a:ext cx="10515600" cy="1325563"/>
          </a:xfrm>
        </p:spPr>
        <p:txBody>
          <a:bodyPr/>
          <a:lstStyle/>
          <a:p>
            <a:r>
              <a:rPr kumimoji="1" lang="ko-KR" altLang="en-US" dirty="0"/>
              <a:t>조인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71294"/>
            <a:ext cx="10515600" cy="5215256"/>
          </a:xfrm>
        </p:spPr>
        <p:txBody>
          <a:bodyPr>
            <a:norm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kumimoji="1" lang="ko-KR" altLang="en-US" dirty="0"/>
              <a:t>해시 조인</a:t>
            </a:r>
            <a:r>
              <a:rPr kumimoji="1" lang="en-US" altLang="ko-KR" dirty="0"/>
              <a:t>(Hash join)</a:t>
            </a:r>
            <a:r>
              <a:rPr kumimoji="1" lang="ko-KR" altLang="en-US" dirty="0"/>
              <a:t> </a:t>
            </a:r>
            <a:endParaRPr kumimoji="1" lang="en-US" altLang="ko-KR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b="1" dirty="0"/>
              <a:t>나</a:t>
            </a:r>
            <a:r>
              <a:rPr lang="en-US" altLang="ko-KR" b="1" dirty="0"/>
              <a:t>. Hash Join</a:t>
            </a:r>
            <a:r>
              <a:rPr lang="ko-KR" altLang="en-US" b="1" dirty="0"/>
              <a:t>의 </a:t>
            </a:r>
            <a:r>
              <a:rPr lang="ko-KR" altLang="en-US" b="1" dirty="0" smtClean="0"/>
              <a:t>특징</a:t>
            </a:r>
            <a:endParaRPr lang="en-US" altLang="ko-KR" b="1" dirty="0" smtClean="0"/>
          </a:p>
          <a:p>
            <a:pPr marL="0" indent="0">
              <a:lnSpc>
                <a:spcPct val="110000"/>
              </a:lnSpc>
              <a:buNone/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314" y="3105466"/>
            <a:ext cx="8348846" cy="254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6151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42823"/>
            <a:ext cx="10515600" cy="1325563"/>
          </a:xfrm>
        </p:spPr>
        <p:txBody>
          <a:bodyPr/>
          <a:lstStyle/>
          <a:p>
            <a:r>
              <a:rPr kumimoji="1" lang="ko-KR" altLang="en-US" dirty="0"/>
              <a:t>조인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36777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altLang="ko-KR" dirty="0"/>
              <a:t>employees </a:t>
            </a:r>
            <a:r>
              <a:rPr lang="en-US" altLang="ko-KR" dirty="0" smtClean="0"/>
              <a:t>e</a:t>
            </a:r>
            <a:r>
              <a:rPr lang="en-US" altLang="ko-KR" b="1" dirty="0"/>
              <a:t> </a:t>
            </a:r>
            <a:r>
              <a:rPr lang="ko-KR" altLang="en-US" b="1" dirty="0"/>
              <a:t>테이블을 드라이빙 테이블로 지정해서 실행해 보자</a:t>
            </a:r>
            <a:r>
              <a:rPr lang="en-US" altLang="ko-KR" b="1" dirty="0"/>
              <a:t>. ORDERED</a:t>
            </a:r>
            <a:r>
              <a:rPr lang="ko-KR" altLang="en-US" b="1" dirty="0"/>
              <a:t>를 사용했으므로 </a:t>
            </a:r>
            <a:r>
              <a:rPr lang="en-US" altLang="ko-KR" b="1" dirty="0"/>
              <a:t>FROM</a:t>
            </a:r>
            <a:r>
              <a:rPr lang="ko-KR" altLang="en-US" b="1" dirty="0"/>
              <a:t>절 바로 다음에 나오는 </a:t>
            </a:r>
            <a:r>
              <a:rPr lang="en-US" altLang="ko-KR" dirty="0"/>
              <a:t> employees e </a:t>
            </a:r>
            <a:r>
              <a:rPr lang="en-US" altLang="ko-KR" b="1" dirty="0"/>
              <a:t> </a:t>
            </a:r>
            <a:r>
              <a:rPr lang="ko-KR" altLang="en-US" b="1" dirty="0"/>
              <a:t>테이블이 드라이빙 테이블</a:t>
            </a:r>
            <a:r>
              <a:rPr lang="en-US" altLang="ko-KR" b="1" dirty="0"/>
              <a:t>(BUILD INPUT)</a:t>
            </a:r>
            <a:r>
              <a:rPr lang="ko-KR" altLang="en-US" b="1" dirty="0"/>
              <a:t>로 메모리에 해시맵</a:t>
            </a:r>
            <a:r>
              <a:rPr lang="en-US" altLang="ko-KR" b="1" dirty="0"/>
              <a:t>, </a:t>
            </a:r>
            <a:r>
              <a:rPr lang="ko-KR" altLang="en-US" b="1" dirty="0"/>
              <a:t>해시테이블로 생성된다</a:t>
            </a:r>
            <a:r>
              <a:rPr lang="en-US" altLang="ko-KR" b="1" dirty="0"/>
              <a:t>. 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altLang="ko-KR" b="1" dirty="0"/>
              <a:t>USE_HASH</a:t>
            </a:r>
            <a:r>
              <a:rPr lang="ko-KR" altLang="en-US" b="1" dirty="0"/>
              <a:t>의 인자로 비드라이빙 테이블이 들어간다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select </a:t>
            </a:r>
            <a:r>
              <a:rPr lang="en-US" altLang="ko-KR" b="1" dirty="0"/>
              <a:t>/*+ ordered </a:t>
            </a:r>
            <a:r>
              <a:rPr lang="en-US" altLang="ko-KR" b="1" dirty="0" err="1"/>
              <a:t>use_hash</a:t>
            </a:r>
            <a:r>
              <a:rPr lang="en-US" altLang="ko-KR" b="1" dirty="0"/>
              <a:t>(d) */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e.empno</a:t>
            </a:r>
            <a:r>
              <a:rPr lang="en-US" altLang="ko-KR" dirty="0"/>
              <a:t>, </a:t>
            </a:r>
            <a:r>
              <a:rPr lang="en-US" altLang="ko-KR" dirty="0" err="1"/>
              <a:t>e.ename</a:t>
            </a:r>
            <a:r>
              <a:rPr lang="en-US" altLang="ko-KR" dirty="0"/>
              <a:t>, </a:t>
            </a:r>
            <a:r>
              <a:rPr lang="en-US" altLang="ko-KR" dirty="0" err="1"/>
              <a:t>d.dname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from </a:t>
            </a:r>
            <a:r>
              <a:rPr lang="en-US" altLang="ko-KR" dirty="0" smtClean="0"/>
              <a:t>employees </a:t>
            </a:r>
            <a:r>
              <a:rPr lang="en-US" altLang="ko-KR" dirty="0"/>
              <a:t>e, </a:t>
            </a:r>
            <a:r>
              <a:rPr lang="en-US" altLang="ko-KR" dirty="0" smtClean="0"/>
              <a:t>employees </a:t>
            </a:r>
            <a:r>
              <a:rPr lang="en-US" altLang="ko-KR" dirty="0"/>
              <a:t>d</a:t>
            </a:r>
          </a:p>
          <a:p>
            <a:pPr marL="0" indent="0">
              <a:buNone/>
            </a:pPr>
            <a:r>
              <a:rPr lang="en-US" altLang="ko-KR" dirty="0"/>
              <a:t>where </a:t>
            </a:r>
            <a:r>
              <a:rPr lang="en-US" altLang="ko-KR" dirty="0" err="1" smtClean="0"/>
              <a:t>e.employee_id</a:t>
            </a:r>
            <a:r>
              <a:rPr lang="en-US" altLang="ko-KR" dirty="0" smtClean="0"/>
              <a:t> </a:t>
            </a:r>
            <a:r>
              <a:rPr lang="en-US" altLang="ko-KR" dirty="0"/>
              <a:t>= </a:t>
            </a:r>
            <a:r>
              <a:rPr lang="en-US" altLang="ko-KR" dirty="0" err="1" smtClean="0"/>
              <a:t>d.manager_id</a:t>
            </a:r>
            <a:r>
              <a:rPr lang="en-US" altLang="ko-KR" dirty="0" smtClean="0"/>
              <a:t>;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lnSpc>
                <a:spcPct val="140000"/>
              </a:lnSpc>
              <a:buNone/>
            </a:pP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35064451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08533"/>
            <a:ext cx="10515600" cy="1325563"/>
          </a:xfrm>
        </p:spPr>
        <p:txBody>
          <a:bodyPr/>
          <a:lstStyle/>
          <a:p>
            <a:r>
              <a:rPr kumimoji="1" lang="ko-KR" altLang="en-US" dirty="0"/>
              <a:t>조인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71294"/>
            <a:ext cx="10515600" cy="5215256"/>
          </a:xfrm>
        </p:spPr>
        <p:txBody>
          <a:bodyPr>
            <a:norm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kumimoji="1" lang="ko-KR" altLang="en-US" dirty="0"/>
              <a:t>해시 조인</a:t>
            </a:r>
            <a:r>
              <a:rPr kumimoji="1" lang="en-US" altLang="ko-KR" dirty="0"/>
              <a:t>(Hash join)</a:t>
            </a:r>
            <a:r>
              <a:rPr kumimoji="1" lang="ko-KR" altLang="en-US" dirty="0"/>
              <a:t> </a:t>
            </a:r>
            <a:endParaRPr kumimoji="1" lang="en-US" altLang="ko-KR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b="1" dirty="0" smtClean="0"/>
              <a:t>다</a:t>
            </a:r>
            <a:r>
              <a:rPr lang="en-US" altLang="ko-KR" b="1" dirty="0" smtClean="0"/>
              <a:t>. </a:t>
            </a:r>
            <a:r>
              <a:rPr lang="en-US" altLang="ko-KR" dirty="0"/>
              <a:t>Hash Join </a:t>
            </a:r>
            <a:r>
              <a:rPr lang="ko-KR" altLang="en-US" dirty="0"/>
              <a:t>사용 시 </a:t>
            </a:r>
            <a:r>
              <a:rPr lang="ko-KR" altLang="en-US" dirty="0" smtClean="0"/>
              <a:t>주의사항</a:t>
            </a:r>
            <a:endParaRPr lang="en-US" altLang="ko-KR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/>
              <a:t>-</a:t>
            </a:r>
            <a:r>
              <a:rPr lang="ko-KR" altLang="en-US" dirty="0" smtClean="0"/>
              <a:t> 대용량 </a:t>
            </a:r>
            <a:r>
              <a:rPr lang="ko-KR" altLang="en-US" dirty="0"/>
              <a:t>데이터 처리에서는 상당히 큰 </a:t>
            </a:r>
            <a:r>
              <a:rPr lang="en-US" altLang="ko-KR" dirty="0"/>
              <a:t>hash area</a:t>
            </a:r>
            <a:r>
              <a:rPr lang="ko-KR" altLang="en-US" dirty="0"/>
              <a:t>를 필요로 함으로</a:t>
            </a:r>
            <a:r>
              <a:rPr lang="en-US" altLang="ko-KR" dirty="0"/>
              <a:t>, </a:t>
            </a:r>
            <a:r>
              <a:rPr lang="ko-KR" altLang="en-US" dirty="0"/>
              <a:t>메모리의 지나친 사용으로 오버헤드 발생 가능성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/>
              <a:t>-</a:t>
            </a:r>
            <a:r>
              <a:rPr lang="ko-KR" altLang="en-US" dirty="0" smtClean="0"/>
              <a:t> 연결조건 </a:t>
            </a:r>
            <a:r>
              <a:rPr lang="ko-KR" altLang="en-US" dirty="0"/>
              <a:t>연산자가 ‘</a:t>
            </a:r>
            <a:r>
              <a:rPr lang="en-US" altLang="ko-KR" dirty="0"/>
              <a:t>=’</a:t>
            </a:r>
            <a:r>
              <a:rPr lang="ko-KR" altLang="en-US" dirty="0"/>
              <a:t>인 동치조인인 경우에만 </a:t>
            </a:r>
            <a:r>
              <a:rPr lang="ko-KR" altLang="en-US" dirty="0" smtClean="0"/>
              <a:t>가능</a:t>
            </a:r>
          </a:p>
        </p:txBody>
      </p:sp>
    </p:spTree>
    <p:extLst>
      <p:ext uri="{BB962C8B-B14F-4D97-AF65-F5344CB8AC3E}">
        <p14:creationId xmlns:p14="http://schemas.microsoft.com/office/powerpoint/2010/main" val="21359781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566617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과목 </a:t>
            </a:r>
            <a:r>
              <a:rPr kumimoji="1" lang="en-US" altLang="ko-KR" dirty="0"/>
              <a:t>III</a:t>
            </a:r>
            <a:br>
              <a:rPr kumimoji="1" lang="en-US" altLang="ko-KR" dirty="0"/>
            </a:br>
            <a:r>
              <a:rPr kumimoji="1" lang="en-US" altLang="ko-KR" sz="3200" dirty="0"/>
              <a:t>SQL </a:t>
            </a:r>
            <a:r>
              <a:rPr kumimoji="1" lang="ko-KR" altLang="en-US" sz="3200" dirty="0"/>
              <a:t>고급활용 및 튜닝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아키텍처 기반의 튜닝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1</a:t>
            </a:r>
            <a:r>
              <a:rPr kumimoji="1" lang="ko-KR" altLang="en-US" dirty="0"/>
              <a:t> </a:t>
            </a:r>
            <a:r>
              <a:rPr kumimoji="1" lang="en-US" altLang="ko-KR" dirty="0"/>
              <a:t>.</a:t>
            </a:r>
            <a:r>
              <a:rPr kumimoji="1" lang="ko-KR" altLang="en-US" dirty="0"/>
              <a:t>데이터베이스 아키텍처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en-US" altLang="ko-KR" dirty="0"/>
              <a:t>SQL </a:t>
            </a:r>
            <a:r>
              <a:rPr kumimoji="1" lang="ko-KR" altLang="en-US" dirty="0"/>
              <a:t>파싱 부하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3.</a:t>
            </a:r>
            <a:r>
              <a:rPr kumimoji="1" lang="ko-KR" altLang="en-US" dirty="0"/>
              <a:t> 데이터베이스 </a:t>
            </a:r>
            <a:r>
              <a:rPr kumimoji="1" lang="en-US" altLang="ko-KR" dirty="0"/>
              <a:t>Cal</a:t>
            </a:r>
            <a:r>
              <a:rPr kumimoji="1" lang="ko-KR" altLang="en-US" dirty="0"/>
              <a:t>과 네트워크 부하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4.</a:t>
            </a:r>
            <a:r>
              <a:rPr kumimoji="1" lang="ko-KR" altLang="en-US" dirty="0"/>
              <a:t> 데이터베이스 </a:t>
            </a:r>
            <a:r>
              <a:rPr kumimoji="1" lang="en-US" altLang="ko-KR" dirty="0"/>
              <a:t>	I/O </a:t>
            </a:r>
            <a:r>
              <a:rPr kumimoji="1" lang="ko-KR" altLang="en-US" dirty="0"/>
              <a:t>원리</a:t>
            </a:r>
            <a:endParaRPr kumimoji="1" lang="en-US" altLang="ko-KR" dirty="0"/>
          </a:p>
          <a:p>
            <a:pPr marL="0" indent="0">
              <a:buNone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586570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아키텍처 기반의 튜닝</a:t>
            </a:r>
            <a:r>
              <a:rPr kumimoji="1" lang="en-US" altLang="ko-KR" sz="1600" dirty="0"/>
              <a:t>&lt;</a:t>
            </a:r>
            <a:r>
              <a:rPr kumimoji="1" lang="ko-KR" altLang="en-US" sz="1600" dirty="0"/>
              <a:t>데이터베이스 아키텍처</a:t>
            </a:r>
            <a:r>
              <a:rPr kumimoji="1" lang="en-US" altLang="ko-KR" sz="1600" dirty="0"/>
              <a:t>&gt;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kumimoji="1" lang="ko-KR" altLang="en-US" dirty="0"/>
              <a:t>데이터베이스 연결 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lang="ko-KR" altLang="en-US" b="1" dirty="0"/>
              <a:t>데이터 베이스 아키텍쳐</a:t>
            </a:r>
            <a:r>
              <a:rPr lang="ko-KR" altLang="en-US" dirty="0"/>
              <a:t> </a:t>
            </a:r>
            <a:r>
              <a:rPr lang="en-US" altLang="ko-KR" dirty="0"/>
              <a:t>= </a:t>
            </a:r>
            <a:r>
              <a:rPr lang="ko-KR" altLang="en-US" b="1" dirty="0"/>
              <a:t>프로세스</a:t>
            </a:r>
            <a:r>
              <a:rPr lang="ko-KR" altLang="en-US" dirty="0"/>
              <a:t> </a:t>
            </a:r>
            <a:r>
              <a:rPr lang="en-US" altLang="ko-KR" dirty="0"/>
              <a:t>+ </a:t>
            </a:r>
            <a:r>
              <a:rPr lang="ko-KR" altLang="en-US" b="1" dirty="0"/>
              <a:t>공유메모리 영역</a:t>
            </a:r>
            <a:r>
              <a:rPr lang="ko-KR" altLang="en-US" dirty="0"/>
              <a:t> </a:t>
            </a:r>
            <a:r>
              <a:rPr lang="en-US" altLang="ko-KR" dirty="0"/>
              <a:t>+ </a:t>
            </a:r>
            <a:r>
              <a:rPr lang="ko-KR" altLang="en-US" b="1" dirty="0"/>
              <a:t>디스크</a:t>
            </a:r>
            <a:r>
              <a:rPr lang="en-US" altLang="ko-KR" b="1" dirty="0"/>
              <a:t>(</a:t>
            </a:r>
            <a:r>
              <a:rPr lang="ko-KR" altLang="en-US" b="1" dirty="0"/>
              <a:t>물리적 파일</a:t>
            </a:r>
            <a:r>
              <a:rPr lang="en-US" altLang="ko-KR" b="1" dirty="0"/>
              <a:t>)</a:t>
            </a:r>
            <a:r>
              <a:rPr lang="ko-KR" altLang="en-US" b="1" dirty="0"/>
              <a:t>영역</a:t>
            </a:r>
            <a:r>
              <a:rPr lang="ko-KR" altLang="en-US" dirty="0"/>
              <a:t/>
            </a:r>
            <a:br>
              <a:rPr lang="ko-KR" altLang="en-US" dirty="0"/>
            </a:br>
            <a:endParaRPr kumimoji="1"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702" y="2135108"/>
            <a:ext cx="5822795" cy="32384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3248" y="2631086"/>
            <a:ext cx="45831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다중 사용자 환경에서 서버와 모든 클라이언트 간 연결상태를 지속하면 서버 자원을 낭비하게 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그렇다고 </a:t>
            </a:r>
            <a:r>
              <a:rPr kumimoji="1" lang="en-US" altLang="ko-KR" dirty="0"/>
              <a:t>SQL</a:t>
            </a:r>
            <a:r>
              <a:rPr kumimoji="1" lang="ko-KR" altLang="en-US" dirty="0"/>
              <a:t>을 수행할 때마다 연결 요청을 반복하면 프로세스</a:t>
            </a:r>
            <a:r>
              <a:rPr kumimoji="1" lang="en-US" altLang="ko-KR" dirty="0"/>
              <a:t>(</a:t>
            </a:r>
            <a:r>
              <a:rPr kumimoji="1" lang="ko-KR" altLang="en-US" dirty="0"/>
              <a:t>또는 쓰래드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생성과 해제도 반복하므로 성능에 좋지 않다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따라서 </a:t>
            </a:r>
            <a:r>
              <a:rPr kumimoji="1" lang="en-US" altLang="ko-KR" dirty="0"/>
              <a:t>OLIP</a:t>
            </a:r>
            <a:r>
              <a:rPr kumimoji="1" lang="ko-KR" altLang="en-US" dirty="0"/>
              <a:t>성 애플리케이션 </a:t>
            </a:r>
            <a:r>
              <a:rPr kumimoji="1" lang="en-US" altLang="ko-KR" dirty="0"/>
              <a:t>Connection Pooling </a:t>
            </a:r>
            <a:r>
              <a:rPr kumimoji="1" lang="ko-KR" altLang="en-US" dirty="0"/>
              <a:t>기법의 활용이 필수적이다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384741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아키텍처 기반의 튜닝</a:t>
            </a:r>
            <a:r>
              <a:rPr kumimoji="1" lang="en-US" altLang="ko-KR" sz="1600" dirty="0"/>
              <a:t>&lt;</a:t>
            </a:r>
            <a:r>
              <a:rPr kumimoji="1" lang="ko-KR" altLang="en-US" sz="1600" dirty="0"/>
              <a:t>데이터베이스 아키텍처</a:t>
            </a:r>
            <a:r>
              <a:rPr kumimoji="1" lang="en-US" altLang="ko-KR" sz="1600" dirty="0"/>
              <a:t>&gt;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dirty="0"/>
              <a:t>데이터베이스 연결 </a:t>
            </a:r>
            <a:endParaRPr kumimoji="1" lang="en-US" altLang="ko-KR" dirty="0"/>
          </a:p>
          <a:p>
            <a:pPr marL="0" indent="0">
              <a:buNone/>
            </a:pPr>
            <a:r>
              <a:rPr lang="en-US" altLang="ko-KR" b="1" dirty="0"/>
              <a:t>1.</a:t>
            </a:r>
            <a:r>
              <a:rPr lang="ko-KR" altLang="en-US" b="1" dirty="0"/>
              <a:t> </a:t>
            </a:r>
            <a:r>
              <a:rPr lang="ko-KR" altLang="mr-IN" b="1" dirty="0"/>
              <a:t>프로세스</a:t>
            </a:r>
            <a:r>
              <a:rPr lang="mr-IN" altLang="ko-KR" b="1" dirty="0"/>
              <a:t>(</a:t>
            </a:r>
            <a:r>
              <a:rPr lang="mr-IN" altLang="ko-KR" b="1" dirty="0" err="1"/>
              <a:t>Process</a:t>
            </a:r>
            <a:r>
              <a:rPr lang="mr-IN" altLang="ko-KR" b="1" dirty="0"/>
              <a:t>)</a:t>
            </a:r>
            <a:endParaRPr kumimoji="1" lang="en-US" altLang="ko-KR" dirty="0"/>
          </a:p>
          <a:p>
            <a:r>
              <a:rPr lang="en-US" altLang="ko-KR" dirty="0"/>
              <a:t>oracle</a:t>
            </a:r>
            <a:r>
              <a:rPr lang="ko-KR" altLang="en-US" dirty="0"/>
              <a:t>이 리눅스</a:t>
            </a:r>
            <a:r>
              <a:rPr lang="en-US" altLang="ko-KR" dirty="0"/>
              <a:t>(</a:t>
            </a:r>
            <a:r>
              <a:rPr lang="en-US" altLang="ko-KR" dirty="0" err="1"/>
              <a:t>linux</a:t>
            </a:r>
            <a:r>
              <a:rPr lang="en-US" altLang="ko-KR" dirty="0"/>
              <a:t>)</a:t>
            </a:r>
            <a:r>
              <a:rPr lang="ko-KR" altLang="en-US" dirty="0"/>
              <a:t>에서는 프로세스 단위로 생성되고 운영된다</a:t>
            </a:r>
            <a:r>
              <a:rPr lang="en-US" altLang="ko-KR" dirty="0"/>
              <a:t>. SQL server(</a:t>
            </a:r>
            <a:r>
              <a:rPr lang="en-US" altLang="ko-KR" dirty="0" err="1"/>
              <a:t>mssql</a:t>
            </a:r>
            <a:r>
              <a:rPr lang="en-US" altLang="ko-KR" dirty="0"/>
              <a:t>)</a:t>
            </a:r>
            <a:r>
              <a:rPr lang="ko-KR" altLang="en-US" dirty="0"/>
              <a:t>는 쓰레드 기반 아키텍처고 </a:t>
            </a:r>
            <a:r>
              <a:rPr lang="en-US" altLang="ko-KR" dirty="0"/>
              <a:t>oracle</a:t>
            </a:r>
            <a:r>
              <a:rPr lang="ko-KR" altLang="en-US" dirty="0"/>
              <a:t>이 윈도우에서는 해당 프로세스를 쓰레드로 대체한다</a:t>
            </a:r>
            <a:r>
              <a:rPr lang="en-US" altLang="ko-KR" dirty="0"/>
              <a:t>. </a:t>
            </a:r>
            <a:r>
              <a:rPr lang="ko-KR" altLang="en-US" dirty="0"/>
              <a:t>어차피 같은 역할을 수행하므로 프로세스로 통칭한다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프로세스는 크게 </a:t>
            </a:r>
            <a:r>
              <a:rPr lang="ko-KR" altLang="en-US" b="1" dirty="0"/>
              <a:t>서버 프로세스</a:t>
            </a:r>
            <a:r>
              <a:rPr lang="en-US" altLang="ko-KR" b="1" dirty="0"/>
              <a:t>(Server process)</a:t>
            </a:r>
            <a:r>
              <a:rPr lang="ko-KR" altLang="en-US" dirty="0"/>
              <a:t>와 </a:t>
            </a:r>
            <a:r>
              <a:rPr lang="ko-KR" altLang="en-US" b="1" dirty="0"/>
              <a:t>백그라운드 프로세스</a:t>
            </a:r>
            <a:r>
              <a:rPr lang="en-US" altLang="ko-KR" b="1" dirty="0"/>
              <a:t>(Background process)</a:t>
            </a:r>
            <a:r>
              <a:rPr lang="ko-KR" altLang="en-US" dirty="0"/>
              <a:t>로 나뉜다</a:t>
            </a:r>
            <a:r>
              <a:rPr lang="en-US" altLang="ko-KR" dirty="0"/>
              <a:t>.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27372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B224D85-0190-4485-A041-64B3455DE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191"/>
          </a:xfrm>
        </p:spPr>
        <p:txBody>
          <a:bodyPr>
            <a:normAutofit/>
          </a:bodyPr>
          <a:lstStyle/>
          <a:p>
            <a:pPr algn="just"/>
            <a:r>
              <a:rPr lang="ko-KR" altLang="en-US" sz="3600" dirty="0"/>
              <a:t>데이터베이스 스키마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CC99646-FCD0-4D25-A602-FBBB6E45A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3377"/>
            <a:ext cx="10515600" cy="4943586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ko-KR" altLang="en-US" sz="2400" dirty="0"/>
              <a:t>상호 독립적인 의미를 가지고 고유한 기능을 가진다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ko-KR" altLang="en-US" dirty="0"/>
              <a:t>내부스키마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이는 </a:t>
            </a:r>
            <a:r>
              <a:rPr lang="en-US" altLang="ko-KR" dirty="0"/>
              <a:t>DBMS</a:t>
            </a:r>
            <a:r>
              <a:rPr lang="ko-KR" altLang="en-US" dirty="0"/>
              <a:t>이용자에겐 잘 드러나지 않는 스키마</a:t>
            </a:r>
            <a:r>
              <a:rPr lang="en-US" altLang="ko-KR" dirty="0"/>
              <a:t> 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DA</a:t>
            </a:r>
            <a:r>
              <a:rPr lang="ko-KR" altLang="en-US" dirty="0"/>
              <a:t>가 아닌 오라클사의 개발자가 보는 관점의 스키마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어떤 데이터가 어떤 테이블의 어떤 </a:t>
            </a:r>
            <a:r>
              <a:rPr lang="en-US" altLang="ko-KR" dirty="0"/>
              <a:t>row</a:t>
            </a:r>
            <a:r>
              <a:rPr lang="ko-KR" altLang="en-US" dirty="0"/>
              <a:t>의 어떤 애트리뷰트에 있다는 개념이 아니라</a:t>
            </a:r>
            <a:r>
              <a:rPr lang="en-US" altLang="ko-KR" dirty="0"/>
              <a:t>, B-</a:t>
            </a:r>
            <a:r>
              <a:rPr lang="ko-KR" altLang="en-US" dirty="0"/>
              <a:t>트리 자료구조의 어디에 저장되어 있고</a:t>
            </a:r>
            <a:r>
              <a:rPr lang="en-US" altLang="ko-KR" dirty="0"/>
              <a:t>, </a:t>
            </a:r>
            <a:r>
              <a:rPr lang="ko-KR" altLang="en-US" dirty="0"/>
              <a:t>디스크의 어느 위치에</a:t>
            </a:r>
            <a:r>
              <a:rPr lang="en-US" altLang="ko-KR" dirty="0"/>
              <a:t>, </a:t>
            </a:r>
            <a:r>
              <a:rPr lang="ko-KR" altLang="en-US" dirty="0"/>
              <a:t>메모리의 어느 페이지에 저장돼 있는지의 관점으로 바라보는 개념이다</a:t>
            </a:r>
            <a:r>
              <a:rPr lang="en-US" altLang="ko-KR" dirty="0"/>
              <a:t>. 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우리는 단순히 </a:t>
            </a:r>
            <a:r>
              <a:rPr lang="en-US" altLang="ko-KR" dirty="0"/>
              <a:t>INSERT</a:t>
            </a:r>
            <a:r>
              <a:rPr lang="ko-KR" altLang="en-US" dirty="0"/>
              <a:t>로 데이터를 삽입하지만 이 </a:t>
            </a:r>
            <a:r>
              <a:rPr lang="en-US" altLang="ko-KR" dirty="0"/>
              <a:t>INSERT</a:t>
            </a:r>
            <a:r>
              <a:rPr lang="ko-KR" altLang="en-US" dirty="0"/>
              <a:t>문에 의해 저장되는 그 </a:t>
            </a:r>
            <a:r>
              <a:rPr lang="en-US" altLang="ko-KR" dirty="0"/>
              <a:t>VALUES</a:t>
            </a:r>
            <a:r>
              <a:rPr lang="ko-KR" altLang="en-US" dirty="0"/>
              <a:t>는 어떠한 알고리즘으로 하드디스크의 어떠한 부분에 저장이 될 것이다</a:t>
            </a:r>
            <a:r>
              <a:rPr lang="en-US" altLang="ko-KR" dirty="0"/>
              <a:t>. </a:t>
            </a:r>
            <a:r>
              <a:rPr lang="ko-KR" altLang="en-US" dirty="0"/>
              <a:t>이런 </a:t>
            </a:r>
            <a:r>
              <a:rPr lang="ko-KR" altLang="en-US" dirty="0" err="1"/>
              <a:t>시스템적인</a:t>
            </a:r>
            <a:r>
              <a:rPr lang="en-US" altLang="ko-KR" dirty="0"/>
              <a:t>, </a:t>
            </a:r>
            <a:r>
              <a:rPr lang="ko-KR" altLang="en-US" dirty="0"/>
              <a:t>물리적인 시각의 스키마가 내부스키마이다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물리적인 저장장치 입장에서 </a:t>
            </a:r>
            <a:r>
              <a:rPr lang="en-US" altLang="ko-KR" dirty="0"/>
              <a:t>DB</a:t>
            </a:r>
            <a:r>
              <a:rPr lang="ko-KR" altLang="en-US" dirty="0"/>
              <a:t>가 저장되는 방법을 기술한 것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구체적으로 개념 스키마를 디스크 기억장치에 물리적으로 구현하기 위한 방법을 기술한 것으로서 주된 내용은 실제로 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  </a:t>
            </a:r>
            <a:r>
              <a:rPr lang="ko-KR" altLang="en-US" dirty="0"/>
              <a:t>저장될 내부레코드 형식</a:t>
            </a:r>
            <a:r>
              <a:rPr lang="en-US" altLang="ko-KR" dirty="0"/>
              <a:t>, </a:t>
            </a:r>
            <a:r>
              <a:rPr lang="ko-KR" altLang="en-US" dirty="0"/>
              <a:t>내부레코드의 물리적 순서</a:t>
            </a:r>
            <a:r>
              <a:rPr lang="en-US" altLang="ko-KR" dirty="0"/>
              <a:t>, </a:t>
            </a:r>
            <a:r>
              <a:rPr lang="ko-KR" altLang="en-US" dirty="0"/>
              <a:t>인덱스의 유</a:t>
            </a:r>
            <a:r>
              <a:rPr lang="en-US" altLang="ko-KR" dirty="0"/>
              <a:t>/</a:t>
            </a:r>
            <a:r>
              <a:rPr lang="ko-KR" altLang="en-US" dirty="0"/>
              <a:t>무 등에 관한 것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그러나 </a:t>
            </a:r>
            <a:r>
              <a:rPr lang="en-US" altLang="ko-KR" dirty="0"/>
              <a:t>DB</a:t>
            </a:r>
            <a:r>
              <a:rPr lang="ko-KR" altLang="en-US" dirty="0"/>
              <a:t>는 내부 스키마에 의해서 곧바로 구현되는 것이 아니라 내부 스키마에 기술한 내용에 따라 운영체제의 파일시스템에 의해 물리적 저장장치에 기록된다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0670740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아키텍처 기반의 튜닝</a:t>
            </a:r>
            <a:r>
              <a:rPr kumimoji="1" lang="en-US" altLang="ko-KR" sz="1600" dirty="0"/>
              <a:t>&lt;</a:t>
            </a:r>
            <a:r>
              <a:rPr kumimoji="1" lang="ko-KR" altLang="en-US" sz="1600" dirty="0"/>
              <a:t>데이터베이스 아키텍처</a:t>
            </a:r>
            <a:r>
              <a:rPr kumimoji="1" lang="en-US" altLang="ko-KR" sz="1600" dirty="0"/>
              <a:t>&gt;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dirty="0"/>
              <a:t>데이터베이스 연결 </a:t>
            </a:r>
            <a:endParaRPr kumimoji="1" lang="en-US" altLang="ko-KR" dirty="0"/>
          </a:p>
          <a:p>
            <a:pPr marL="0" indent="0">
              <a:buNone/>
            </a:pPr>
            <a:r>
              <a:rPr lang="en-US" altLang="ko-KR" dirty="0"/>
              <a:t>- </a:t>
            </a:r>
            <a:r>
              <a:rPr lang="ko-KR" altLang="en-US" b="1" dirty="0"/>
              <a:t>서버 프로세스</a:t>
            </a:r>
            <a:endParaRPr lang="ko-KR" altLang="en-US" dirty="0"/>
          </a:p>
          <a:p>
            <a:pPr marL="0" indent="0">
              <a:buNone/>
            </a:pPr>
            <a:r>
              <a:rPr lang="ko-KR" altLang="en-US" dirty="0"/>
              <a:t>서버 프로세스는 </a:t>
            </a:r>
            <a:r>
              <a:rPr lang="ko-KR" altLang="en-US" u="sng" dirty="0"/>
              <a:t>사용자 프로세스</a:t>
            </a:r>
            <a:r>
              <a:rPr lang="en-US" altLang="ko-KR" u="sng" dirty="0"/>
              <a:t>(</a:t>
            </a:r>
            <a:r>
              <a:rPr lang="ko-KR" altLang="en-US" u="sng" dirty="0"/>
              <a:t>클라이언트</a:t>
            </a:r>
            <a:r>
              <a:rPr lang="en-US" altLang="ko-KR" u="sng" dirty="0"/>
              <a:t>)</a:t>
            </a:r>
            <a:r>
              <a:rPr lang="ko-KR" altLang="en-US" u="sng" dirty="0"/>
              <a:t>와 통신하면서 사용자의 각종 명령어를 처리하는 프로세스</a:t>
            </a:r>
            <a:r>
              <a:rPr lang="ko-KR" altLang="en-US" dirty="0"/>
              <a:t>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자세히 설명하면</a:t>
            </a:r>
            <a:r>
              <a:rPr lang="en-US" altLang="ko-KR" dirty="0"/>
              <a:t>, SQL</a:t>
            </a:r>
            <a:r>
              <a:rPr lang="ko-KR" altLang="en-US" dirty="0"/>
              <a:t>을 파싱하고 필요하면 최적화를 수행하며</a:t>
            </a:r>
            <a:r>
              <a:rPr lang="en-US" altLang="ko-KR" dirty="0"/>
              <a:t>, SQL</a:t>
            </a:r>
            <a:r>
              <a:rPr lang="ko-KR" altLang="en-US" dirty="0"/>
              <a:t>을 실행하면서 블록을 읽고</a:t>
            </a:r>
            <a:r>
              <a:rPr lang="en-US" altLang="ko-KR" dirty="0"/>
              <a:t>, </a:t>
            </a:r>
            <a:r>
              <a:rPr lang="ko-KR" altLang="en-US" dirty="0"/>
              <a:t>읽은 데이터를 정렬해서 클라이언트가 요청한 결과를 만들어 네트워크에 전송하는 일련의 작업을 처리하고</a:t>
            </a:r>
            <a:r>
              <a:rPr lang="en-US" altLang="ko-KR" dirty="0"/>
              <a:t>, </a:t>
            </a:r>
            <a:r>
              <a:rPr lang="ko-KR" altLang="en-US" dirty="0"/>
              <a:t>백그라운드 프로세스가 할일을 백그라운드 프로세스에게 위임시키기 위한 시스템 콜 요청을 하는 프로세스다</a:t>
            </a:r>
            <a:r>
              <a:rPr lang="en-US" altLang="ko-KR" dirty="0"/>
              <a:t>.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1786352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아키텍처 기반의 튜닝</a:t>
            </a:r>
            <a:r>
              <a:rPr kumimoji="1" lang="en-US" altLang="ko-KR" sz="1600" dirty="0"/>
              <a:t>&lt;</a:t>
            </a:r>
            <a:r>
              <a:rPr kumimoji="1" lang="ko-KR" altLang="en-US" sz="1600" dirty="0"/>
              <a:t>데이터베이스 아키텍처</a:t>
            </a:r>
            <a:r>
              <a:rPr kumimoji="1" lang="en-US" altLang="ko-KR" sz="1600" dirty="0"/>
              <a:t>&gt;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dirty="0"/>
              <a:t>데이터베이스 연결 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9651"/>
            <a:ext cx="7816076" cy="439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385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아키텍처 기반의 튜닝</a:t>
            </a:r>
            <a:r>
              <a:rPr kumimoji="1" lang="en-US" altLang="ko-KR" sz="1600" dirty="0"/>
              <a:t>&lt;</a:t>
            </a:r>
            <a:r>
              <a:rPr kumimoji="1" lang="ko-KR" altLang="en-US" sz="1600" dirty="0"/>
              <a:t>데이터베이스 아키텍처</a:t>
            </a:r>
            <a:r>
              <a:rPr kumimoji="1" lang="en-US" altLang="ko-KR" sz="1600" dirty="0"/>
              <a:t>&gt;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kumimoji="1" lang="ko-KR" altLang="en-US" dirty="0"/>
              <a:t>데이터베이스 연결 </a:t>
            </a:r>
            <a:endParaRPr kumimoji="1" lang="en-US" altLang="ko-KR" dirty="0"/>
          </a:p>
          <a:p>
            <a:pPr marL="0" indent="0">
              <a:buNone/>
            </a:pPr>
            <a:r>
              <a:rPr lang="en-US" altLang="ko-KR" b="1" dirty="0"/>
              <a:t>1) </a:t>
            </a:r>
            <a:r>
              <a:rPr lang="ko-KR" altLang="en-US" b="1" dirty="0"/>
              <a:t>전용 서버</a:t>
            </a:r>
            <a:r>
              <a:rPr lang="en-US" altLang="ko-KR" b="1" dirty="0"/>
              <a:t>(Dedicated Server) </a:t>
            </a:r>
            <a:r>
              <a:rPr lang="ko-KR" altLang="en-US" b="1" dirty="0"/>
              <a:t>방식</a:t>
            </a:r>
            <a:endParaRPr lang="ko-KR" altLang="en-US" dirty="0"/>
          </a:p>
          <a:p>
            <a:pPr marL="0" indent="0">
              <a:buNone/>
            </a:pPr>
            <a:r>
              <a:rPr lang="ko-KR" altLang="en-US" dirty="0"/>
              <a:t>요청이 올때 마다 서버프로세스를 새로 생성해서 연결하고 요청</a:t>
            </a:r>
            <a:r>
              <a:rPr lang="en-US" altLang="ko-KR" dirty="0"/>
              <a:t>/</a:t>
            </a:r>
            <a:r>
              <a:rPr lang="ko-KR" altLang="en-US" dirty="0"/>
              <a:t>응답하고 제거하는 방식 </a:t>
            </a:r>
            <a:r>
              <a:rPr lang="en-US" altLang="ko-KR" dirty="0"/>
              <a:t>(</a:t>
            </a:r>
            <a:r>
              <a:rPr lang="ko-KR" altLang="en-US" dirty="0"/>
              <a:t>그림에서 아래 있는 방법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 - </a:t>
            </a:r>
            <a:r>
              <a:rPr lang="ko-KR" altLang="en-US" dirty="0"/>
              <a:t>과정</a:t>
            </a:r>
          </a:p>
          <a:p>
            <a:pPr marL="0" indent="0">
              <a:buNone/>
            </a:pPr>
            <a:r>
              <a:rPr lang="en-US" altLang="ko-KR" dirty="0"/>
              <a:t>1. Listener</a:t>
            </a:r>
            <a:r>
              <a:rPr lang="ko-KR" altLang="en-US" dirty="0"/>
              <a:t>가 데이터베이스 연결 요청을 받음</a:t>
            </a:r>
          </a:p>
          <a:p>
            <a:pPr marL="0" indent="0">
              <a:buNone/>
            </a:pPr>
            <a:r>
              <a:rPr lang="en-US" altLang="ko-KR" dirty="0"/>
              <a:t>2. Listener</a:t>
            </a:r>
            <a:r>
              <a:rPr lang="ko-KR" altLang="en-US" dirty="0"/>
              <a:t>가 서버 프로세스 생성 및 연결 요청</a:t>
            </a:r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서버 프로세스가 </a:t>
            </a:r>
            <a:r>
              <a:rPr lang="en-US" altLang="ko-KR" dirty="0"/>
              <a:t>resend </a:t>
            </a:r>
            <a:r>
              <a:rPr lang="ko-KR" altLang="en-US" dirty="0"/>
              <a:t>패킷을 클라이언트에게 전송</a:t>
            </a:r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클라이언트에서 오는 요청에 대한 응답</a:t>
            </a:r>
          </a:p>
          <a:p>
            <a:pPr marL="0" indent="0">
              <a:buNone/>
            </a:pPr>
            <a:r>
              <a:rPr lang="ko-KR" altLang="en-US" dirty="0"/>
              <a:t>* </a:t>
            </a:r>
            <a:r>
              <a:rPr lang="en-US" altLang="ko-KR" dirty="0"/>
              <a:t>SQL</a:t>
            </a:r>
            <a:r>
              <a:rPr lang="ko-KR" altLang="en-US" dirty="0"/>
              <a:t>을 수행할 때마다 연결 요청을 반복하면 서버 프로세스의 생성과 해제도 반복하게 되므로 </a:t>
            </a:r>
            <a:r>
              <a:rPr lang="en-US" altLang="ko-KR" dirty="0"/>
              <a:t>DBMS</a:t>
            </a:r>
            <a:r>
              <a:rPr lang="ko-KR" altLang="en-US" dirty="0"/>
              <a:t>에 큰 부담이 된다</a:t>
            </a:r>
            <a:r>
              <a:rPr lang="en-US" altLang="ko-KR" dirty="0"/>
              <a:t>. </a:t>
            </a:r>
            <a:r>
              <a:rPr lang="ko-KR" altLang="en-US" dirty="0"/>
              <a:t>따라서 전용 서버 방식을 사용하는 </a:t>
            </a:r>
            <a:r>
              <a:rPr lang="en-US" altLang="ko-KR" dirty="0"/>
              <a:t>OLTP</a:t>
            </a:r>
            <a:r>
              <a:rPr lang="ko-KR" altLang="en-US" dirty="0"/>
              <a:t>성 애플리케이션에서는 </a:t>
            </a:r>
            <a:r>
              <a:rPr lang="en-US" altLang="ko-KR" dirty="0"/>
              <a:t>Connection Pooling </a:t>
            </a:r>
            <a:r>
              <a:rPr lang="ko-KR" altLang="en-US" dirty="0"/>
              <a:t>기법을 사용해야 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pPr marL="0" indent="0">
              <a:buNone/>
            </a:pPr>
            <a:r>
              <a:rPr lang="en-US" altLang="ko-KR" b="1" dirty="0"/>
              <a:t>2) </a:t>
            </a:r>
            <a:r>
              <a:rPr lang="ko-KR" altLang="en-US" b="1" dirty="0"/>
              <a:t>공유 서버</a:t>
            </a:r>
            <a:r>
              <a:rPr lang="en-US" altLang="ko-KR" b="1" dirty="0"/>
              <a:t>(Shared Server) </a:t>
            </a:r>
            <a:r>
              <a:rPr lang="ko-KR" altLang="en-US" b="1" dirty="0"/>
              <a:t>방식</a:t>
            </a:r>
            <a:endParaRPr lang="ko-KR" altLang="en-US" dirty="0"/>
          </a:p>
          <a:p>
            <a:pPr marL="0" indent="0">
              <a:buNone/>
            </a:pPr>
            <a:r>
              <a:rPr lang="ko-KR" altLang="en-US" dirty="0"/>
              <a:t>하나의 서버 프로세스를 여러 사용자 세션이 공유하는 방식</a:t>
            </a:r>
            <a:r>
              <a:rPr lang="en-US" altLang="ko-KR" dirty="0"/>
              <a:t>, </a:t>
            </a:r>
            <a:r>
              <a:rPr lang="ko-KR" altLang="en-US" dirty="0"/>
              <a:t>미리 여러 개의 프로세스를 띄워놓고 이를 공유해서 재사용한다</a:t>
            </a:r>
            <a:r>
              <a:rPr lang="en-US" altLang="ko-KR" dirty="0"/>
              <a:t>. (</a:t>
            </a:r>
            <a:r>
              <a:rPr lang="ko-KR" altLang="en-US" dirty="0"/>
              <a:t>그림에서 위에 있는 방법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1. Listener</a:t>
            </a:r>
            <a:r>
              <a:rPr lang="ko-KR" altLang="en-US" dirty="0"/>
              <a:t>가 데이터베이스 연결 요청을 받음</a:t>
            </a:r>
          </a:p>
          <a:p>
            <a:pPr marL="0" indent="0">
              <a:buNone/>
            </a:pPr>
            <a:r>
              <a:rPr lang="en-US" altLang="ko-KR" dirty="0"/>
              <a:t>2. Listener</a:t>
            </a:r>
            <a:r>
              <a:rPr lang="ko-KR" altLang="en-US" dirty="0"/>
              <a:t>가 가용한 </a:t>
            </a:r>
            <a:r>
              <a:rPr lang="en-US" altLang="ko-KR" dirty="0"/>
              <a:t>Dispatcher </a:t>
            </a:r>
            <a:r>
              <a:rPr lang="ko-KR" altLang="en-US" dirty="0"/>
              <a:t>포트번호를 클라이언트에게 전송</a:t>
            </a:r>
          </a:p>
          <a:p>
            <a:pPr marL="0" indent="0">
              <a:buNone/>
            </a:pPr>
            <a:r>
              <a:rPr lang="en-US" altLang="ko-KR" dirty="0"/>
              <a:t>3. Dispatcher</a:t>
            </a:r>
            <a:r>
              <a:rPr lang="ko-KR" altLang="en-US" dirty="0"/>
              <a:t>로 온 요청을 요청큐</a:t>
            </a:r>
            <a:r>
              <a:rPr lang="en-US" altLang="ko-KR" dirty="0"/>
              <a:t>(Request queue)</a:t>
            </a:r>
            <a:r>
              <a:rPr lang="ko-KR" altLang="en-US" dirty="0"/>
              <a:t>에 넣음</a:t>
            </a:r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공유서버가 요청큐에서 요청을 가져와서 해결한 후 응답을 응답큐</a:t>
            </a:r>
            <a:r>
              <a:rPr lang="en-US" altLang="ko-KR" dirty="0"/>
              <a:t>(Response queue)</a:t>
            </a:r>
            <a:r>
              <a:rPr lang="ko-KR" altLang="en-US" dirty="0"/>
              <a:t>에 넣음</a:t>
            </a:r>
          </a:p>
          <a:p>
            <a:pPr marL="0" indent="0">
              <a:buNone/>
            </a:pPr>
            <a:r>
              <a:rPr lang="en-US" altLang="ko-KR" dirty="0"/>
              <a:t>5. Dispatcher</a:t>
            </a:r>
            <a:r>
              <a:rPr lang="ko-KR" altLang="en-US" dirty="0"/>
              <a:t>가 응답큐로 부터 결과를 가져옴</a:t>
            </a:r>
          </a:p>
          <a:p>
            <a:pPr marL="0" indent="0">
              <a:buNone/>
            </a:pPr>
            <a:r>
              <a:rPr lang="en-US" altLang="ko-KR" dirty="0"/>
              <a:t>6. </a:t>
            </a:r>
            <a:r>
              <a:rPr lang="ko-KR" altLang="en-US" dirty="0"/>
              <a:t>결과를 클라이언트에 리턴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9656799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아키텍처 기반의 튜닝</a:t>
            </a:r>
            <a:r>
              <a:rPr kumimoji="1" lang="en-US" altLang="ko-KR" sz="1600" dirty="0"/>
              <a:t>&lt;</a:t>
            </a:r>
            <a:r>
              <a:rPr kumimoji="1" lang="ko-KR" altLang="en-US" sz="1600" dirty="0"/>
              <a:t>데이터베이스 아키텍처</a:t>
            </a:r>
            <a:r>
              <a:rPr kumimoji="1" lang="en-US" altLang="ko-KR" sz="1600" dirty="0"/>
              <a:t>&gt;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dirty="0"/>
              <a:t>데이터베이스 연결 </a:t>
            </a:r>
            <a:endParaRPr kumimoji="1" lang="en-US" altLang="ko-KR" dirty="0"/>
          </a:p>
          <a:p>
            <a:pPr marL="0" indent="0">
              <a:buNone/>
            </a:pPr>
            <a:r>
              <a:rPr lang="en-US" altLang="ko-KR" dirty="0"/>
              <a:t>- </a:t>
            </a:r>
            <a:r>
              <a:rPr lang="ko-KR" altLang="en-US" b="1" dirty="0"/>
              <a:t>백그라운드 프로세스</a:t>
            </a:r>
            <a:endParaRPr lang="ko-KR" altLang="en-US" dirty="0"/>
          </a:p>
          <a:p>
            <a:pPr marL="0" indent="0">
              <a:buNone/>
            </a:pPr>
            <a:r>
              <a:rPr lang="ko-KR" altLang="en-US" dirty="0"/>
              <a:t>서버 프로세스가 하는일 외에 데이터 파일을 읽어서 </a:t>
            </a:r>
            <a:r>
              <a:rPr lang="en-US" altLang="ko-KR" dirty="0"/>
              <a:t>DB </a:t>
            </a:r>
            <a:r>
              <a:rPr lang="ko-KR" altLang="en-US" dirty="0"/>
              <a:t>버퍼 캐시에 적재하는 일</a:t>
            </a:r>
            <a:r>
              <a:rPr lang="en-US" altLang="ko-KR" dirty="0"/>
              <a:t>, Dirty </a:t>
            </a:r>
            <a:r>
              <a:rPr lang="ko-KR" altLang="en-US" dirty="0"/>
              <a:t>블록</a:t>
            </a:r>
            <a:r>
              <a:rPr lang="en-US" altLang="ko-KR" dirty="0"/>
              <a:t>(</a:t>
            </a:r>
            <a:r>
              <a:rPr lang="ko-KR" altLang="en-US" dirty="0"/>
              <a:t>파일에 기록된 데이터와 메모리에 기록된 데이터가 다른 데이터가 존재하는 블록</a:t>
            </a:r>
            <a:r>
              <a:rPr lang="en-US" altLang="ko-KR" dirty="0"/>
              <a:t>)</a:t>
            </a:r>
            <a:r>
              <a:rPr lang="ko-KR" altLang="en-US" dirty="0"/>
              <a:t>을 캐시에서 제거해 </a:t>
            </a:r>
            <a:r>
              <a:rPr lang="en-US" altLang="ko-KR" dirty="0"/>
              <a:t>free </a:t>
            </a:r>
            <a:r>
              <a:rPr lang="ko-KR" altLang="en-US" dirty="0"/>
              <a:t>블록을 확보하는 일</a:t>
            </a:r>
            <a:r>
              <a:rPr lang="en-US" altLang="ko-KR" dirty="0"/>
              <a:t>, Redo </a:t>
            </a:r>
            <a:r>
              <a:rPr lang="ko-KR" altLang="en-US" dirty="0"/>
              <a:t>로그 버퍼를 비우는 일등 내부적으로 </a:t>
            </a:r>
            <a:r>
              <a:rPr lang="en-US" altLang="ko-KR" dirty="0"/>
              <a:t>DB</a:t>
            </a:r>
            <a:r>
              <a:rPr lang="ko-KR" altLang="en-US" dirty="0"/>
              <a:t>시스템이 잘 돌아가게 해주는 역할하는 하는 프로세스다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SMON, PMON, DBWR(DBWs), LGWR, CKPT </a:t>
            </a:r>
            <a:r>
              <a:rPr lang="ko-KR" altLang="en-US" dirty="0"/>
              <a:t>는 </a:t>
            </a:r>
            <a:r>
              <a:rPr lang="en-US" altLang="ko-KR" dirty="0"/>
              <a:t>5</a:t>
            </a:r>
            <a:r>
              <a:rPr lang="ko-KR" altLang="en-US" dirty="0"/>
              <a:t>개 필수 백그라운드 프로세스다</a:t>
            </a:r>
            <a:r>
              <a:rPr lang="en-US" altLang="ko-KR" dirty="0"/>
              <a:t>. 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3409380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아키텍처 기반의 튜닝</a:t>
            </a:r>
            <a:r>
              <a:rPr kumimoji="1" lang="en-US" altLang="ko-KR" sz="1600" dirty="0"/>
              <a:t>&lt;</a:t>
            </a:r>
            <a:r>
              <a:rPr kumimoji="1" lang="ko-KR" altLang="en-US" sz="1600" dirty="0"/>
              <a:t>데이터베이스 아키텍처</a:t>
            </a:r>
            <a:r>
              <a:rPr kumimoji="1" lang="en-US" altLang="ko-KR" sz="1600" dirty="0"/>
              <a:t>&gt;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69868"/>
            <a:ext cx="10515600" cy="508813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ko-KR" altLang="en-US" b="1" dirty="0"/>
              <a:t>디스크</a:t>
            </a:r>
            <a:r>
              <a:rPr lang="en-US" altLang="ko-KR" b="1" dirty="0"/>
              <a:t>(</a:t>
            </a:r>
            <a:r>
              <a:rPr lang="ko-KR" altLang="en-US" b="1" dirty="0"/>
              <a:t>물리적</a:t>
            </a:r>
            <a:r>
              <a:rPr lang="en-US" altLang="ko-KR" b="1" dirty="0"/>
              <a:t>) </a:t>
            </a:r>
            <a:r>
              <a:rPr lang="ko-KR" altLang="en-US" b="1" dirty="0"/>
              <a:t>영역 </a:t>
            </a:r>
            <a:r>
              <a:rPr lang="en-US" altLang="ko-KR" b="1" dirty="0"/>
              <a:t>- </a:t>
            </a:r>
            <a:r>
              <a:rPr lang="ko-KR" altLang="en-US" b="1" dirty="0"/>
              <a:t>파일 구조</a:t>
            </a:r>
            <a:endParaRPr lang="en-US" altLang="ko-KR" b="1" dirty="0"/>
          </a:p>
          <a:p>
            <a:pPr marL="0" indent="0">
              <a:buNone/>
            </a:pPr>
            <a:r>
              <a:rPr lang="ko-KR" altLang="en-US" sz="1800" dirty="0"/>
              <a:t>디스크 영역은 크게 </a:t>
            </a:r>
            <a:r>
              <a:rPr lang="ko-KR" altLang="en-US" sz="1800" b="1" dirty="0"/>
              <a:t>데이터파일</a:t>
            </a:r>
            <a:r>
              <a:rPr lang="ko-KR" altLang="en-US" sz="1800" dirty="0"/>
              <a:t> </a:t>
            </a:r>
            <a:r>
              <a:rPr lang="en-US" altLang="ko-KR" sz="1800" dirty="0"/>
              <a:t>+ </a:t>
            </a:r>
            <a:r>
              <a:rPr lang="ko-KR" altLang="en-US" sz="1800" b="1" dirty="0"/>
              <a:t>임시 데이터파일</a:t>
            </a:r>
            <a:r>
              <a:rPr lang="ko-KR" altLang="en-US" sz="1800" dirty="0"/>
              <a:t> </a:t>
            </a:r>
            <a:r>
              <a:rPr lang="en-US" altLang="ko-KR" sz="1800" dirty="0"/>
              <a:t>+ </a:t>
            </a:r>
            <a:r>
              <a:rPr lang="ko-KR" altLang="en-US" sz="1800" b="1" dirty="0"/>
              <a:t>로그 파일</a:t>
            </a:r>
            <a:r>
              <a:rPr lang="ko-KR" altLang="en-US" sz="1800" dirty="0"/>
              <a:t>로 구성된다</a:t>
            </a:r>
            <a:r>
              <a:rPr lang="en-US" altLang="ko-KR" sz="1800" dirty="0"/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endParaRPr lang="en-US" altLang="ko-KR" dirty="0"/>
          </a:p>
          <a:p>
            <a:pPr marL="0" indent="0">
              <a:buNone/>
            </a:pPr>
            <a:r>
              <a:rPr lang="en-US" altLang="ko-KR" b="1" dirty="0"/>
              <a:t>- </a:t>
            </a:r>
            <a:r>
              <a:rPr lang="ko-KR" altLang="en-US" b="1" dirty="0"/>
              <a:t>데이터 파일</a:t>
            </a:r>
            <a:endParaRPr lang="en-US" altLang="ko-KR" b="1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r>
              <a:rPr lang="ko-KR" altLang="en-US" dirty="0"/>
              <a:t>물리적으로 </a:t>
            </a:r>
            <a:r>
              <a:rPr lang="ko-KR" altLang="en-US" u="sng" dirty="0"/>
              <a:t>디스크에는 데이터베이스가 여러 데이터 파일</a:t>
            </a:r>
            <a:r>
              <a:rPr lang="en-US" altLang="ko-KR" u="sng" dirty="0"/>
              <a:t>(Data File)</a:t>
            </a:r>
            <a:r>
              <a:rPr lang="ko-KR" altLang="en-US" u="sng" dirty="0"/>
              <a:t>들로 구성</a:t>
            </a:r>
            <a:r>
              <a:rPr lang="ko-KR" altLang="en-US" dirty="0"/>
              <a:t>되어있다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각각 </a:t>
            </a:r>
            <a:r>
              <a:rPr lang="ko-KR" altLang="en-US" u="sng" dirty="0"/>
              <a:t>데이터파일은 여러 개의 </a:t>
            </a:r>
            <a:r>
              <a:rPr lang="en-US" altLang="ko-KR" u="sng" dirty="0"/>
              <a:t>Block(</a:t>
            </a:r>
            <a:r>
              <a:rPr lang="ko-KR" altLang="en-US" u="sng" dirty="0"/>
              <a:t>단위</a:t>
            </a:r>
            <a:r>
              <a:rPr lang="en-US" altLang="ko-KR" u="sng" dirty="0"/>
              <a:t>)</a:t>
            </a:r>
            <a:r>
              <a:rPr lang="ko-KR" altLang="en-US" u="sng" dirty="0"/>
              <a:t>으로 구성</a:t>
            </a:r>
            <a:r>
              <a:rPr lang="ko-KR" altLang="en-US" dirty="0"/>
              <a:t>되어있다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tablespace (</a:t>
            </a:r>
            <a:r>
              <a:rPr lang="ko-KR" altLang="en-US" dirty="0"/>
              <a:t>땅</a:t>
            </a:r>
            <a:r>
              <a:rPr lang="en-US" altLang="ko-KR" dirty="0"/>
              <a:t>) - segment (</a:t>
            </a:r>
            <a:r>
              <a:rPr lang="ko-KR" altLang="en-US" dirty="0"/>
              <a:t>건물</a:t>
            </a:r>
            <a:r>
              <a:rPr lang="en-US" altLang="ko-KR" dirty="0"/>
              <a:t>) - extent (</a:t>
            </a:r>
            <a:r>
              <a:rPr lang="ko-KR" altLang="en-US" dirty="0"/>
              <a:t>건물의 어느 한 층</a:t>
            </a:r>
            <a:r>
              <a:rPr lang="en-US" altLang="ko-KR" dirty="0"/>
              <a:t>) - block (</a:t>
            </a:r>
            <a:r>
              <a:rPr lang="ko-KR" altLang="en-US" dirty="0"/>
              <a:t>건물 어느 한 층의 사무실</a:t>
            </a:r>
            <a:r>
              <a:rPr lang="en-US" altLang="ko-KR" dirty="0"/>
              <a:t>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608" y="2480025"/>
            <a:ext cx="8130168" cy="309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8729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아키텍처 기반의 튜닝</a:t>
            </a:r>
            <a:r>
              <a:rPr kumimoji="1" lang="en-US" altLang="ko-KR" sz="1600" dirty="0"/>
              <a:t>&lt;</a:t>
            </a:r>
            <a:r>
              <a:rPr kumimoji="1" lang="ko-KR" altLang="en-US" sz="1600" dirty="0"/>
              <a:t>데이터베이스 아키텍처</a:t>
            </a:r>
            <a:r>
              <a:rPr kumimoji="1" lang="en-US" altLang="ko-KR" sz="1600" dirty="0"/>
              <a:t>&gt;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69868"/>
            <a:ext cx="10515600" cy="49320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디스크</a:t>
            </a:r>
            <a:r>
              <a:rPr lang="en-US" altLang="ko-KR" b="1" dirty="0"/>
              <a:t>(</a:t>
            </a:r>
            <a:r>
              <a:rPr lang="ko-KR" altLang="en-US" b="1" dirty="0"/>
              <a:t>물리적</a:t>
            </a:r>
            <a:r>
              <a:rPr lang="en-US" altLang="ko-KR" b="1" dirty="0"/>
              <a:t>) </a:t>
            </a:r>
            <a:r>
              <a:rPr lang="ko-KR" altLang="en-US" b="1" dirty="0"/>
              <a:t>영역 </a:t>
            </a:r>
            <a:r>
              <a:rPr lang="en-US" altLang="ko-KR" b="1" dirty="0"/>
              <a:t>- </a:t>
            </a:r>
            <a:r>
              <a:rPr lang="ko-KR" altLang="en-US" b="1" dirty="0"/>
              <a:t>파일 구조</a:t>
            </a:r>
            <a:endParaRPr lang="en-US" altLang="ko-KR" b="1" dirty="0"/>
          </a:p>
          <a:p>
            <a:pPr marL="0" indent="0">
              <a:buNone/>
            </a:pPr>
            <a:r>
              <a:rPr lang="ko-KR" altLang="en-US" sz="1800" dirty="0"/>
              <a:t>디스크 영역은 크게 </a:t>
            </a:r>
            <a:r>
              <a:rPr lang="ko-KR" altLang="en-US" sz="1800" b="1" dirty="0"/>
              <a:t>데이터파일</a:t>
            </a:r>
            <a:r>
              <a:rPr lang="ko-KR" altLang="en-US" sz="1800" dirty="0"/>
              <a:t> </a:t>
            </a:r>
            <a:r>
              <a:rPr lang="en-US" altLang="ko-KR" sz="1800" dirty="0"/>
              <a:t>+ </a:t>
            </a:r>
            <a:r>
              <a:rPr lang="ko-KR" altLang="en-US" sz="1800" b="1" dirty="0"/>
              <a:t>임시 데이터파일</a:t>
            </a:r>
            <a:r>
              <a:rPr lang="ko-KR" altLang="en-US" sz="1800" dirty="0"/>
              <a:t> </a:t>
            </a:r>
            <a:r>
              <a:rPr lang="en-US" altLang="ko-KR" sz="1800" dirty="0"/>
              <a:t>+ </a:t>
            </a:r>
            <a:r>
              <a:rPr lang="ko-KR" altLang="en-US" sz="1800" b="1" dirty="0"/>
              <a:t>로그 파일</a:t>
            </a:r>
            <a:r>
              <a:rPr lang="ko-KR" altLang="en-US" sz="1800" dirty="0"/>
              <a:t>로 구성된다</a:t>
            </a:r>
            <a:r>
              <a:rPr lang="en-US" altLang="ko-KR" sz="1800" dirty="0"/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b="1" dirty="0"/>
              <a:t>- </a:t>
            </a:r>
            <a:r>
              <a:rPr lang="ko-KR" altLang="en-US" b="1" dirty="0"/>
              <a:t>데이터 파일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sz="2400" b="1" dirty="0"/>
              <a:t>1. </a:t>
            </a:r>
            <a:r>
              <a:rPr lang="ko-KR" altLang="en-US" sz="2400" dirty="0"/>
              <a:t>블록</a:t>
            </a:r>
            <a:r>
              <a:rPr lang="en-US" altLang="ko-KR" sz="2400" dirty="0"/>
              <a:t>(block)</a:t>
            </a:r>
            <a:endParaRPr kumimoji="1" lang="en-US" altLang="ko-KR" sz="2400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624" y="3122340"/>
            <a:ext cx="4785176" cy="34841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03970" y="3590693"/>
            <a:ext cx="54646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블록에는 다양한 데이터들이 있고 블록 헤더에는 블록을 관리하기 위한 데이터가 들어있다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하나의 블록은 </a:t>
            </a:r>
            <a:r>
              <a:rPr lang="en-US" altLang="ko-KR" sz="1600" dirty="0"/>
              <a:t>2KB, 4KB, 8KB, 16KB, 32KB, 64KB</a:t>
            </a:r>
            <a:r>
              <a:rPr lang="ko-KR" altLang="en-US" sz="1600" dirty="0"/>
              <a:t>의 다양한 크기를 사용할 수 있다</a:t>
            </a:r>
            <a:r>
              <a:rPr lang="en-US" altLang="ko-KR" sz="1600" dirty="0"/>
              <a:t>. (SQL server</a:t>
            </a:r>
            <a:r>
              <a:rPr lang="ko-KR" altLang="en-US" sz="1600" dirty="0"/>
              <a:t>는 </a:t>
            </a:r>
            <a:r>
              <a:rPr lang="en-US" altLang="ko-KR" sz="1600" dirty="0"/>
              <a:t>8KB</a:t>
            </a:r>
            <a:r>
              <a:rPr lang="ko-KR" altLang="en-US" sz="1600" dirty="0"/>
              <a:t>만</a:t>
            </a:r>
            <a:r>
              <a:rPr lang="en-US" altLang="ko-KR" sz="1600" dirty="0"/>
              <a:t>)</a:t>
            </a:r>
          </a:p>
          <a:p>
            <a:r>
              <a:rPr lang="ko-KR" altLang="en-US" sz="1600" dirty="0"/>
              <a:t>하나의 블록안에는 여러 레코드</a:t>
            </a:r>
            <a:r>
              <a:rPr lang="en-US" altLang="ko-KR" sz="1600" dirty="0"/>
              <a:t>(</a:t>
            </a:r>
            <a:r>
              <a:rPr lang="ko-KR" altLang="en-US" sz="1600" dirty="0"/>
              <a:t>데이터</a:t>
            </a:r>
            <a:r>
              <a:rPr lang="en-US" altLang="ko-KR" sz="1600" dirty="0"/>
              <a:t>)</a:t>
            </a:r>
            <a:r>
              <a:rPr lang="ko-KR" altLang="en-US" sz="1600" dirty="0"/>
              <a:t>들이 들어 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데이터베이스에서는 </a:t>
            </a:r>
            <a:r>
              <a:rPr lang="en-US" altLang="ko-KR" sz="1600" dirty="0"/>
              <a:t>I/O</a:t>
            </a:r>
            <a:r>
              <a:rPr lang="ko-KR" altLang="en-US" sz="1600" dirty="0"/>
              <a:t>를 블록단위로 한다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그렇기 때문에 원하는 레코드가 하나여도 블록 째로 읽어들이기 때문에 성능을 좌우하는것은 읽어올 블록의 개수를 최소로 하는 것이다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이런 특징을 갖는 블록들을 논리적으로 블록이라는 것으로 똑같이 만들었다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데이터를 읽고 쓰는 단위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63107873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아키텍처 기반의 튜닝</a:t>
            </a:r>
            <a:r>
              <a:rPr kumimoji="1" lang="en-US" altLang="ko-KR" sz="1600" dirty="0"/>
              <a:t>&lt;</a:t>
            </a:r>
            <a:r>
              <a:rPr kumimoji="1" lang="ko-KR" altLang="en-US" sz="1600" dirty="0"/>
              <a:t>데이터베이스 아키텍처</a:t>
            </a:r>
            <a:r>
              <a:rPr kumimoji="1" lang="en-US" altLang="ko-KR" sz="1600" dirty="0"/>
              <a:t>&gt;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69868"/>
            <a:ext cx="10515600" cy="4820503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ko-KR" altLang="en-US" b="1" dirty="0"/>
              <a:t>디스크</a:t>
            </a:r>
            <a:r>
              <a:rPr lang="en-US" altLang="ko-KR" b="1" dirty="0"/>
              <a:t>(</a:t>
            </a:r>
            <a:r>
              <a:rPr lang="ko-KR" altLang="en-US" b="1" dirty="0"/>
              <a:t>물리적</a:t>
            </a:r>
            <a:r>
              <a:rPr lang="en-US" altLang="ko-KR" b="1" dirty="0"/>
              <a:t>) </a:t>
            </a:r>
            <a:r>
              <a:rPr lang="ko-KR" altLang="en-US" b="1" dirty="0"/>
              <a:t>영역 </a:t>
            </a:r>
            <a:r>
              <a:rPr lang="en-US" altLang="ko-KR" b="1" dirty="0"/>
              <a:t>- </a:t>
            </a:r>
            <a:r>
              <a:rPr lang="ko-KR" altLang="en-US" b="1" dirty="0"/>
              <a:t>파일 구조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- </a:t>
            </a:r>
            <a:r>
              <a:rPr lang="ko-KR" altLang="en-US" b="1" dirty="0"/>
              <a:t>데이터 파일</a:t>
            </a: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ko-KR" dirty="0"/>
              <a:t>익스텐트</a:t>
            </a:r>
            <a:r>
              <a:rPr lang="en-US" altLang="ko-KR" dirty="0"/>
              <a:t>(Extent)</a:t>
            </a:r>
            <a:endParaRPr lang="ko-KR" altLang="ko-KR" dirty="0"/>
          </a:p>
          <a:p>
            <a:pPr marL="0" indent="0">
              <a:buNone/>
            </a:pPr>
            <a:r>
              <a:rPr lang="ko-KR" altLang="ko-KR" dirty="0"/>
              <a:t>익스텐트는 여러 개의 연속된 블록 집합이다</a:t>
            </a:r>
            <a:r>
              <a:rPr lang="en-US" altLang="ko-KR" dirty="0"/>
              <a:t>. (</a:t>
            </a:r>
            <a:r>
              <a:rPr lang="ko-KR" altLang="ko-KR" dirty="0"/>
              <a:t>블록의 묶음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ko-KR" altLang="en-US" dirty="0"/>
              <a:t>데이터 파일에 공간을 할당하는 단위</a:t>
            </a:r>
            <a:endParaRPr lang="ko-KR" altLang="ko-KR" dirty="0"/>
          </a:p>
          <a:p>
            <a:pPr marL="0" indent="0">
              <a:buNone/>
            </a:pPr>
            <a:r>
              <a:rPr lang="en-US" altLang="ko-KR" dirty="0"/>
              <a:t>I/O</a:t>
            </a:r>
            <a:r>
              <a:rPr lang="ko-KR" altLang="ko-KR" dirty="0"/>
              <a:t>의 단위는 블록이지만 테이블 스페이스로부터 공간을 할당하는 단위는 익스텐트다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0" indent="0">
              <a:buNone/>
            </a:pPr>
            <a:r>
              <a:rPr lang="ko-KR" altLang="en-US" dirty="0"/>
              <a:t>익스텐트 내 블록들은 서로 인접하지만</a:t>
            </a:r>
            <a:r>
              <a:rPr lang="en-US" altLang="ko-KR" dirty="0"/>
              <a:t>,</a:t>
            </a:r>
            <a:r>
              <a:rPr lang="ko-KR" altLang="en-US" dirty="0"/>
              <a:t> 익스텐트끼리 서로 인접하지는 않는다</a:t>
            </a:r>
            <a:r>
              <a:rPr lang="en-US" altLang="ko-KR" dirty="0"/>
              <a:t>. </a:t>
            </a:r>
          </a:p>
          <a:p>
            <a:pPr marL="0" indent="0">
              <a:buNone/>
            </a:pPr>
            <a:r>
              <a:rPr lang="en-US" altLang="ko-KR" dirty="0"/>
              <a:t>SQL Server</a:t>
            </a:r>
            <a:r>
              <a:rPr lang="ko-KR" altLang="en-US" dirty="0"/>
              <a:t>에서는 한 익스텐트에 속한 페이지들이 여러 오브젝트가 나누어 사용할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endParaRPr lang="ko-KR" altLang="ko-KR" dirty="0"/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ko-KR" dirty="0"/>
              <a:t>세그먼트</a:t>
            </a:r>
            <a:r>
              <a:rPr lang="en-US" altLang="ko-KR" dirty="0"/>
              <a:t>(Segment)</a:t>
            </a:r>
            <a:endParaRPr lang="ko-KR" altLang="ko-KR" dirty="0"/>
          </a:p>
          <a:p>
            <a:pPr marL="0" indent="0">
              <a:buNone/>
            </a:pPr>
            <a:r>
              <a:rPr lang="ko-KR" altLang="ko-KR" dirty="0"/>
              <a:t>세그먼트는 여러 개의 익스텐트를 가지고 있는 오브젝트다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0" indent="0">
              <a:buNone/>
            </a:pPr>
            <a:r>
              <a:rPr lang="ko-KR" altLang="ko-KR" dirty="0"/>
              <a:t>세그먼트는 데이터베이스의 테이블</a:t>
            </a:r>
            <a:r>
              <a:rPr lang="en-US" altLang="ko-KR" dirty="0"/>
              <a:t>, </a:t>
            </a:r>
            <a:r>
              <a:rPr lang="ko-KR" altLang="ko-KR" dirty="0"/>
              <a:t>인덱스</a:t>
            </a:r>
            <a:r>
              <a:rPr lang="en-US" altLang="ko-KR" dirty="0"/>
              <a:t>, Undo </a:t>
            </a:r>
            <a:r>
              <a:rPr lang="ko-KR" altLang="ko-KR" dirty="0"/>
              <a:t>처럼 저장공간이 필요로 하는 오브젝트를 말한다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0" indent="0">
              <a:buNone/>
            </a:pPr>
            <a:endParaRPr lang="ko-KR" altLang="ko-KR" dirty="0"/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ko-KR" dirty="0"/>
              <a:t>테이블 스페이스</a:t>
            </a:r>
            <a:r>
              <a:rPr lang="en-US" altLang="ko-KR" dirty="0"/>
              <a:t>(Tablespace)</a:t>
            </a:r>
            <a:endParaRPr lang="ko-KR" altLang="ko-KR" dirty="0"/>
          </a:p>
          <a:p>
            <a:pPr marL="0" indent="0">
              <a:buNone/>
            </a:pPr>
            <a:r>
              <a:rPr lang="ko-KR" altLang="ko-KR" dirty="0"/>
              <a:t>테이블 스페이스는 세그먼트를 담는 콘테이너로 여러 데이터 파일로 구성된다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0" indent="0">
              <a:buNone/>
            </a:pPr>
            <a:r>
              <a:rPr lang="ko-KR" altLang="ko-KR" dirty="0"/>
              <a:t>보통</a:t>
            </a:r>
            <a:r>
              <a:rPr lang="en-US" altLang="ko-KR" dirty="0"/>
              <a:t> MySQL</a:t>
            </a:r>
            <a:r>
              <a:rPr lang="ko-KR" altLang="ko-KR" dirty="0"/>
              <a:t>같은</a:t>
            </a:r>
            <a:r>
              <a:rPr lang="en-US" altLang="ko-KR" dirty="0"/>
              <a:t> DBMS</a:t>
            </a:r>
            <a:r>
              <a:rPr lang="ko-KR" altLang="ko-KR" dirty="0"/>
              <a:t>에서 워크벤치를 사용했을 때보면 테이블스페이스 안에다가 테이블을 만드는 것을 알 수 있다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0" indent="0">
              <a:buNone/>
            </a:pPr>
            <a:r>
              <a:rPr lang="ko-KR" altLang="ko-KR" dirty="0"/>
              <a:t>여러 테이블이 있는 공간을</a:t>
            </a:r>
            <a:r>
              <a:rPr lang="en-US" altLang="ko-KR" dirty="0"/>
              <a:t> </a:t>
            </a:r>
            <a:r>
              <a:rPr lang="ko-KR" altLang="ko-KR" dirty="0"/>
              <a:t>나타낸다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0" indent="0">
              <a:buNone/>
            </a:pP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44706652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아키텍처 기반의 튜닝</a:t>
            </a:r>
            <a:r>
              <a:rPr kumimoji="1" lang="en-US" altLang="ko-KR" sz="1600" dirty="0"/>
              <a:t>&lt;</a:t>
            </a:r>
            <a:r>
              <a:rPr kumimoji="1" lang="ko-KR" altLang="en-US" sz="1600" dirty="0"/>
              <a:t>데이터베이스 아키텍처</a:t>
            </a:r>
            <a:r>
              <a:rPr kumimoji="1" lang="en-US" altLang="ko-KR" sz="1600" dirty="0"/>
              <a:t>&gt;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69868"/>
            <a:ext cx="10515600" cy="482050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ko-KR" altLang="en-US" b="1" dirty="0"/>
              <a:t>디스크</a:t>
            </a:r>
            <a:r>
              <a:rPr lang="en-US" altLang="ko-KR" b="1" dirty="0"/>
              <a:t>(</a:t>
            </a:r>
            <a:r>
              <a:rPr lang="ko-KR" altLang="en-US" b="1" dirty="0"/>
              <a:t>물리적</a:t>
            </a:r>
            <a:r>
              <a:rPr lang="en-US" altLang="ko-KR" b="1" dirty="0"/>
              <a:t>) </a:t>
            </a:r>
            <a:r>
              <a:rPr lang="ko-KR" altLang="en-US" b="1" dirty="0"/>
              <a:t>영역 </a:t>
            </a:r>
            <a:r>
              <a:rPr lang="en-US" altLang="ko-KR" b="1" dirty="0"/>
              <a:t>- </a:t>
            </a:r>
            <a:r>
              <a:rPr lang="ko-KR" altLang="en-US" b="1" dirty="0"/>
              <a:t>파일 구조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sz="4400" b="1" dirty="0"/>
              <a:t>-</a:t>
            </a:r>
            <a:r>
              <a:rPr lang="ko-KR" altLang="en-US" sz="4400" b="1" dirty="0"/>
              <a:t> </a:t>
            </a:r>
            <a:r>
              <a:rPr lang="en-US" altLang="ko-KR" sz="4400" b="1" dirty="0"/>
              <a:t>Redo(</a:t>
            </a:r>
            <a:r>
              <a:rPr lang="ko-KR" altLang="en-US" sz="4400" b="1" dirty="0"/>
              <a:t>트랜잭션</a:t>
            </a:r>
            <a:r>
              <a:rPr lang="en-US" altLang="ko-KR" sz="4400" b="1" dirty="0"/>
              <a:t>)</a:t>
            </a:r>
            <a:r>
              <a:rPr lang="ko-KR" altLang="en-US" sz="4400" b="1" dirty="0"/>
              <a:t> 로그</a:t>
            </a:r>
            <a:endParaRPr lang="en-US" altLang="ko-KR" sz="4400" b="1" dirty="0"/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b="1" dirty="0"/>
              <a:t>DB </a:t>
            </a:r>
            <a:r>
              <a:rPr lang="ko-KR" altLang="en-US" b="1" dirty="0"/>
              <a:t>버퍼</a:t>
            </a:r>
            <a:r>
              <a:rPr lang="en-US" altLang="ko-KR" b="1" dirty="0"/>
              <a:t> </a:t>
            </a:r>
            <a:r>
              <a:rPr lang="ko-KR" altLang="en-US" b="1" dirty="0"/>
              <a:t>캐시에 가해지는 모든 변경사항을 기록하는 파일을 </a:t>
            </a:r>
            <a:r>
              <a:rPr lang="en-US" altLang="ko-KR" b="1" dirty="0"/>
              <a:t>Oracle</a:t>
            </a:r>
            <a:r>
              <a:rPr lang="ko-KR" altLang="en-US" b="1" dirty="0"/>
              <a:t>은 </a:t>
            </a:r>
            <a:r>
              <a:rPr lang="en-US" altLang="ko-KR" b="1" dirty="0"/>
              <a:t>Redo </a:t>
            </a:r>
            <a:r>
              <a:rPr lang="ko-KR" altLang="en-US" b="1" dirty="0"/>
              <a:t>로그라 부르고</a:t>
            </a:r>
            <a:r>
              <a:rPr lang="en-US" altLang="ko-KR" b="1" dirty="0"/>
              <a:t>,</a:t>
            </a:r>
            <a:r>
              <a:rPr lang="ko-KR" altLang="en-US" b="1" dirty="0"/>
              <a:t> </a:t>
            </a:r>
            <a:r>
              <a:rPr lang="en-US" altLang="ko-KR" b="1" dirty="0" err="1"/>
              <a:t>Sql</a:t>
            </a:r>
            <a:r>
              <a:rPr lang="en-US" altLang="ko-KR" b="1" dirty="0"/>
              <a:t> Server</a:t>
            </a:r>
            <a:r>
              <a:rPr lang="ko-KR" altLang="en-US" b="1" dirty="0"/>
              <a:t>는 </a:t>
            </a:r>
            <a:r>
              <a:rPr lang="en-US" altLang="ko-KR" b="1" dirty="0"/>
              <a:t>‘</a:t>
            </a:r>
            <a:r>
              <a:rPr lang="ko-KR" altLang="en-US" b="1" dirty="0"/>
              <a:t>트랜잭션 로그</a:t>
            </a:r>
            <a:r>
              <a:rPr lang="en-US" altLang="ko-KR" b="1" dirty="0"/>
              <a:t>’</a:t>
            </a:r>
            <a:r>
              <a:rPr lang="ko-KR" altLang="en-US" b="1" dirty="0"/>
              <a:t>라고 한다</a:t>
            </a:r>
            <a:r>
              <a:rPr lang="en-US" altLang="ko-KR" b="1" dirty="0"/>
              <a:t>.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b="1" dirty="0"/>
              <a:t>데이터 변경 사항을 일단 데이터 버퍼 캐쉬에만 기록했다가 시간 간격을 두고 데이터 파일에 일괄 반영하려면 반드시 이 로그 파일이 도움이 필요하다</a:t>
            </a:r>
            <a:r>
              <a:rPr lang="en-US" altLang="ko-KR" b="1" dirty="0"/>
              <a:t>.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b="1" dirty="0"/>
              <a:t>그래야 </a:t>
            </a:r>
            <a:r>
              <a:rPr lang="en-US" altLang="ko-KR" b="1" dirty="0"/>
              <a:t>DBMS</a:t>
            </a:r>
            <a:r>
              <a:rPr lang="ko-KR" altLang="en-US" b="1" dirty="0"/>
              <a:t>에 문제가 발생하더라도 안전하게 복구할 수 있다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marL="0" indent="0">
              <a:lnSpc>
                <a:spcPct val="130000"/>
              </a:lnSpc>
              <a:buNone/>
            </a:pPr>
            <a:endParaRPr lang="en-US" altLang="ko-KR" b="1" dirty="0"/>
          </a:p>
          <a:p>
            <a:pPr marL="514350" indent="-514350">
              <a:lnSpc>
                <a:spcPct val="130000"/>
              </a:lnSpc>
              <a:buAutoNum type="arabicPeriod"/>
            </a:pPr>
            <a:r>
              <a:rPr lang="en-US" altLang="ko-KR" sz="2600" dirty="0"/>
              <a:t>Log Force at commit : </a:t>
            </a:r>
            <a:r>
              <a:rPr lang="ko-KR" altLang="en-US" sz="2600" dirty="0"/>
              <a:t>로그버퍼를 주기적으로 로그 파일에 기록하되 늦어도 커밋 시전에는 반드시 기록해야 한다</a:t>
            </a:r>
            <a:r>
              <a:rPr lang="en-US" altLang="ko-KR" sz="2600" dirty="0"/>
              <a:t>.</a:t>
            </a:r>
          </a:p>
          <a:p>
            <a:pPr marL="514350" indent="-514350">
              <a:lnSpc>
                <a:spcPct val="130000"/>
              </a:lnSpc>
              <a:buAutoNum type="arabicPeriod"/>
            </a:pPr>
            <a:r>
              <a:rPr lang="en-US" altLang="ko-KR" sz="2600" dirty="0"/>
              <a:t>Fast Commit :</a:t>
            </a:r>
            <a:r>
              <a:rPr lang="ko-KR" altLang="en-US" sz="2600" dirty="0"/>
              <a:t> 사용자의 갱신 내용이 메모리상의 버퍼 블록에만 기록된 채 아직 디스크에 기록되지 않았지만 </a:t>
            </a:r>
            <a:r>
              <a:rPr lang="en-US" altLang="ko-KR" sz="2600" dirty="0"/>
              <a:t>Redo </a:t>
            </a:r>
            <a:r>
              <a:rPr lang="ko-KR" altLang="en-US" sz="2600" dirty="0"/>
              <a:t>로그를 믿고 빠르게 </a:t>
            </a:r>
            <a:r>
              <a:rPr lang="en-US" altLang="ko-KR" sz="2600" dirty="0"/>
              <a:t>commit</a:t>
            </a:r>
            <a:r>
              <a:rPr lang="ko-KR" altLang="en-US" sz="2600" dirty="0"/>
              <a:t>을 완료하는 것을 말한다</a:t>
            </a:r>
            <a:r>
              <a:rPr lang="en-US" altLang="ko-KR" sz="2600" dirty="0"/>
              <a:t>.</a:t>
            </a:r>
          </a:p>
          <a:p>
            <a:pPr marL="514350" indent="-514350">
              <a:lnSpc>
                <a:spcPct val="130000"/>
              </a:lnSpc>
              <a:buAutoNum type="arabicPeriod"/>
            </a:pPr>
            <a:r>
              <a:rPr lang="en-US" altLang="ko-KR" sz="2600" dirty="0"/>
              <a:t>Delayed Block Cleanout : </a:t>
            </a:r>
            <a:r>
              <a:rPr lang="ko-KR" altLang="en-US" sz="2600" dirty="0"/>
              <a:t>오라클만의 독특한 메커니즘으로서 변경된 블록을 커밋 시점에 바로 </a:t>
            </a:r>
            <a:r>
              <a:rPr lang="en-US" altLang="ko-KR" sz="2600" dirty="0"/>
              <a:t>Cleanout(</a:t>
            </a:r>
            <a:r>
              <a:rPr lang="ko-KR" altLang="en-US" sz="2600" dirty="0"/>
              <a:t>로우 </a:t>
            </a:r>
            <a:r>
              <a:rPr lang="en-US" altLang="ko-KR" sz="2600" dirty="0"/>
              <a:t>Lock</a:t>
            </a:r>
            <a:r>
              <a:rPr lang="ko-KR" altLang="en-US" sz="2600" dirty="0"/>
              <a:t> 정보 해제</a:t>
            </a:r>
            <a:r>
              <a:rPr lang="en-US" altLang="ko-KR" sz="2600" dirty="0"/>
              <a:t>,</a:t>
            </a:r>
            <a:r>
              <a:rPr lang="ko-KR" altLang="en-US" sz="2600" dirty="0"/>
              <a:t> 커밋 정보 기록</a:t>
            </a:r>
            <a:r>
              <a:rPr lang="en-US" altLang="ko-KR" sz="2600" dirty="0"/>
              <a:t>)</a:t>
            </a:r>
            <a:r>
              <a:rPr lang="ko-KR" altLang="en-US" sz="2600" dirty="0"/>
              <a:t>하지 않고 그대로 두었다가 나중에 해당 블록을 처음 읽는 세션에 의해 정리되도록 하는 것을 말한다</a:t>
            </a:r>
            <a:r>
              <a:rPr lang="en-US" altLang="ko-KR" sz="2600" dirty="0"/>
              <a:t>.</a:t>
            </a:r>
          </a:p>
          <a:p>
            <a:pPr marL="514350" indent="-514350">
              <a:lnSpc>
                <a:spcPct val="130000"/>
              </a:lnSpc>
              <a:buAutoNum type="arabicPeriod"/>
            </a:pPr>
            <a:r>
              <a:rPr lang="en-US" altLang="ko-KR" sz="2600" dirty="0"/>
              <a:t>Write Ahead Logging : </a:t>
            </a:r>
            <a:r>
              <a:rPr lang="ko-KR" altLang="en-US" sz="2600" dirty="0"/>
              <a:t>버퍼 캐시 블록을 갱신하기 전에 변경사항을 먼저 로그 버퍼에 기록해야 하며</a:t>
            </a:r>
            <a:r>
              <a:rPr lang="en-US" altLang="ko-KR" sz="2600" dirty="0"/>
              <a:t>,</a:t>
            </a:r>
            <a:r>
              <a:rPr lang="ko-KR" altLang="en-US" sz="2600" dirty="0"/>
              <a:t> </a:t>
            </a:r>
            <a:r>
              <a:rPr lang="en-US" altLang="ko-KR" sz="2600" dirty="0"/>
              <a:t>Dirty</a:t>
            </a:r>
            <a:r>
              <a:rPr lang="ko-KR" altLang="en-US" sz="2600" dirty="0"/>
              <a:t>버퍼를 디스크에 기록하기 전에 해당 로그 엔트리를 먼저 로그 파일에 기록해야 한다</a:t>
            </a:r>
            <a:r>
              <a:rPr lang="en-US" altLang="ko-KR" sz="2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010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아키텍처 기반의 튜닝</a:t>
            </a:r>
            <a:r>
              <a:rPr kumimoji="1" lang="en-US" altLang="ko-KR" sz="1600" dirty="0"/>
              <a:t>&lt;</a:t>
            </a:r>
            <a:r>
              <a:rPr kumimoji="1" lang="ko-KR" altLang="en-US" sz="1600" dirty="0"/>
              <a:t>데이터베이스 아키텍처</a:t>
            </a:r>
            <a:r>
              <a:rPr kumimoji="1" lang="en-US" altLang="ko-KR" sz="1600" dirty="0"/>
              <a:t>&gt;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69868"/>
            <a:ext cx="10515600" cy="482050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600" dirty="0"/>
          </a:p>
        </p:txBody>
      </p:sp>
    </p:spTree>
    <p:extLst>
      <p:ext uri="{BB962C8B-B14F-4D97-AF65-F5344CB8AC3E}">
        <p14:creationId xmlns:p14="http://schemas.microsoft.com/office/powerpoint/2010/main" val="754016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B224D85-0190-4485-A041-64B3455DE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191"/>
          </a:xfrm>
        </p:spPr>
        <p:txBody>
          <a:bodyPr>
            <a:normAutofit/>
          </a:bodyPr>
          <a:lstStyle/>
          <a:p>
            <a:pPr algn="just"/>
            <a:r>
              <a:rPr lang="ko-KR" altLang="en-US" sz="3600" dirty="0"/>
              <a:t>개념 </a:t>
            </a:r>
            <a:r>
              <a:rPr lang="en-US" altLang="ko-KR" sz="3600" dirty="0"/>
              <a:t>ERD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CC99646-FCD0-4D25-A602-FBBB6E45A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3377"/>
            <a:ext cx="10515600" cy="494358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sz="2400" dirty="0"/>
              <a:t>사람의 눈은 왼쪽에서 오른쪽</a:t>
            </a:r>
            <a:r>
              <a:rPr lang="en-US" altLang="ko-KR" sz="2400" dirty="0"/>
              <a:t>, </a:t>
            </a:r>
            <a:r>
              <a:rPr lang="ko-KR" altLang="en-US" sz="2400" dirty="0"/>
              <a:t>위에서 아래쪽으로 이동하는 경향이 있다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r>
              <a:rPr lang="ko-KR" altLang="en-US" sz="2400" dirty="0"/>
              <a:t>데이터 모델링에서도 가장 중요한  엔티티를 왼쪽상단에 배치하고</a:t>
            </a:r>
            <a:r>
              <a:rPr lang="en-US" altLang="ko-KR" sz="2400" dirty="0"/>
              <a:t>, </a:t>
            </a:r>
            <a:r>
              <a:rPr lang="ko-KR" altLang="en-US" sz="2400" dirty="0"/>
              <a:t>이것을 중심으로 다른 엔티티를 나열하면서 전개하면 사람의 눈이 따라가기에 편리한 데이터 모델을 작성할 수 있다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해당 업무에서 가장 중요한 엔티티는 왼쪽 상단에서 조금 아래쪽 중앙에 배치하여 전체 엔티티와 어울릴 수 있도록 하면 향후 관련 엔티티와 관계선을 연결할 때 선이 꼬이지 않고 효과적으로 배치할 수 있게 된다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ERD</a:t>
            </a:r>
            <a:r>
              <a:rPr lang="ko-KR" altLang="en-US" sz="2400" dirty="0"/>
              <a:t>작성하는 방법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엔티티 도출 </a:t>
            </a:r>
            <a:r>
              <a:rPr lang="en-US" altLang="ko-KR" sz="2400" dirty="0"/>
              <a:t>=&gt; </a:t>
            </a:r>
            <a:r>
              <a:rPr lang="ko-KR" altLang="en-US" sz="2400" dirty="0"/>
              <a:t>엔티티 배치 </a:t>
            </a:r>
            <a:r>
              <a:rPr lang="en-US" altLang="ko-KR" sz="2400" dirty="0"/>
              <a:t>=&gt; </a:t>
            </a:r>
            <a:r>
              <a:rPr lang="ko-KR" altLang="en-US" sz="2400" dirty="0"/>
              <a:t>관계설정</a:t>
            </a:r>
            <a:r>
              <a:rPr lang="en-US" altLang="ko-KR" sz="2400" dirty="0"/>
              <a:t>=&gt;</a:t>
            </a:r>
            <a:r>
              <a:rPr lang="ko-KR" altLang="en-US" sz="2400" dirty="0" err="1"/>
              <a:t>관계명</a:t>
            </a:r>
            <a:r>
              <a:rPr lang="ko-KR" altLang="en-US" sz="2400" dirty="0"/>
              <a:t> 기술 </a:t>
            </a:r>
            <a:r>
              <a:rPr lang="en-US" altLang="ko-KR" sz="2400" dirty="0"/>
              <a:t>=&gt; </a:t>
            </a:r>
            <a:r>
              <a:rPr lang="ko-KR" altLang="en-US" sz="2400" dirty="0"/>
              <a:t>관계의 참여도 기술 </a:t>
            </a:r>
            <a:r>
              <a:rPr lang="en-US" altLang="ko-KR" sz="2400" dirty="0"/>
              <a:t>=&gt; </a:t>
            </a:r>
            <a:r>
              <a:rPr lang="ko-KR" altLang="en-US" sz="2400" dirty="0"/>
              <a:t>관계의 필수여부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관계의 명칭은 관계표현에 있어서 매우 중요한 부분에 해당한다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06792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B224D85-0190-4485-A041-64B3455DE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191"/>
          </a:xfrm>
        </p:spPr>
        <p:txBody>
          <a:bodyPr>
            <a:normAutofit/>
          </a:bodyPr>
          <a:lstStyle/>
          <a:p>
            <a:pPr algn="just"/>
            <a:r>
              <a:rPr lang="ko-KR" altLang="en-US" sz="3600" dirty="0"/>
              <a:t>엔티티의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CC99646-FCD0-4D25-A602-FBBB6E45A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3377"/>
            <a:ext cx="10515600" cy="4943586"/>
          </a:xfrm>
        </p:spPr>
        <p:txBody>
          <a:bodyPr>
            <a:normAutofit fontScale="92500"/>
          </a:bodyPr>
          <a:lstStyle/>
          <a:p>
            <a:pPr marL="514350" indent="-514350">
              <a:lnSpc>
                <a:spcPct val="100000"/>
              </a:lnSpc>
              <a:buAutoNum type="arabicPeriod"/>
            </a:pPr>
            <a:r>
              <a:rPr lang="ko-KR" altLang="en-US" dirty="0"/>
              <a:t>반드시 해당 업무에서 필요하고 관리하고자 하는 정보이어야 한다</a:t>
            </a:r>
            <a:r>
              <a:rPr lang="en-US" altLang="ko-KR" dirty="0"/>
              <a:t>.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ko-KR" altLang="en-US" dirty="0"/>
              <a:t>유일한 식별자에 의해 식별이 가능해야 한다</a:t>
            </a:r>
            <a:r>
              <a:rPr lang="en-US" altLang="ko-KR" dirty="0"/>
              <a:t>.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ko-KR" altLang="en-US" dirty="0"/>
              <a:t>영속적으로 존재하는</a:t>
            </a:r>
            <a:r>
              <a:rPr lang="en-US" altLang="ko-KR" dirty="0"/>
              <a:t>(</a:t>
            </a:r>
            <a:r>
              <a:rPr lang="ko-KR" altLang="en-US" dirty="0"/>
              <a:t>두개 이상의</a:t>
            </a:r>
            <a:r>
              <a:rPr lang="en-US" altLang="ko-KR" dirty="0"/>
              <a:t>)</a:t>
            </a:r>
            <a:r>
              <a:rPr lang="ko-KR" altLang="en-US" dirty="0"/>
              <a:t>인스턴스의 집합이어야 한다</a:t>
            </a:r>
            <a:r>
              <a:rPr lang="en-US" altLang="ko-KR" dirty="0"/>
              <a:t>.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ko-KR" altLang="en-US" dirty="0"/>
              <a:t>엔티티는 업무 프로세스에 의해 이용되어야 한다</a:t>
            </a:r>
            <a:r>
              <a:rPr lang="en-US" altLang="ko-KR" dirty="0"/>
              <a:t>.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ko-KR" altLang="en-US" dirty="0"/>
              <a:t>엔티티는 반드시 속성이 있어야 한다</a:t>
            </a:r>
            <a:r>
              <a:rPr lang="en-US" altLang="ko-KR" dirty="0"/>
              <a:t>.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ko-KR" altLang="en-US" dirty="0"/>
              <a:t>엔티티는 다른 엔티티와 최소 한 개 이상의 관계가 있어야 한다</a:t>
            </a:r>
            <a:r>
              <a:rPr lang="en-US" altLang="ko-KR" dirty="0"/>
              <a:t>. 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 err="1"/>
              <a:t>통계성</a:t>
            </a:r>
            <a:r>
              <a:rPr lang="ko-KR" altLang="en-US" dirty="0"/>
              <a:t> 엔티티</a:t>
            </a:r>
            <a:r>
              <a:rPr lang="en-US" altLang="ko-KR" dirty="0"/>
              <a:t>, </a:t>
            </a:r>
            <a:r>
              <a:rPr lang="ko-KR" altLang="en-US" dirty="0" err="1"/>
              <a:t>코드성</a:t>
            </a:r>
            <a:r>
              <a:rPr lang="ko-KR" altLang="en-US" dirty="0"/>
              <a:t> 엔티티의 경우 관계를 생략할 수 있다</a:t>
            </a:r>
            <a:r>
              <a:rPr lang="en-US" altLang="ko-KR" dirty="0"/>
              <a:t>.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ko-KR" altLang="en-US" dirty="0"/>
              <a:t>데이터로서 존재하지만 업무에서 필요로 하지 않으면 해당 업무의 엔티티로 성립될 </a:t>
            </a:r>
            <a:r>
              <a:rPr lang="ko-KR" altLang="en-US"/>
              <a:t>수 </a:t>
            </a:r>
            <a:r>
              <a:rPr lang="ko-KR" altLang="en-US" smtClean="0"/>
              <a:t>없다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70002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B224D85-0190-4485-A041-64B3455DE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191"/>
          </a:xfrm>
        </p:spPr>
        <p:txBody>
          <a:bodyPr>
            <a:normAutofit/>
          </a:bodyPr>
          <a:lstStyle/>
          <a:p>
            <a:pPr algn="just"/>
            <a:r>
              <a:rPr lang="ko-KR" altLang="en-US" sz="3600" dirty="0"/>
              <a:t>엔티티의 종류 </a:t>
            </a:r>
            <a:r>
              <a:rPr lang="en-US" altLang="ko-KR" sz="3600" dirty="0"/>
              <a:t>- </a:t>
            </a:r>
            <a:r>
              <a:rPr lang="ko-KR" altLang="en-US" sz="2400" dirty="0"/>
              <a:t>발생시점에 따른 분류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CC99646-FCD0-4D25-A602-FBBB6E45A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3377"/>
            <a:ext cx="10515600" cy="4943586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ko-KR" altLang="en-US" dirty="0"/>
              <a:t>기본 엔티티</a:t>
            </a:r>
            <a:endParaRPr lang="en-US" altLang="ko-KR" dirty="0"/>
          </a:p>
          <a:p>
            <a:pPr marL="0" marR="0" indent="0" algn="l" fontAlgn="base" latinLnBrk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업무에 원래 존재하는 정보로서 다른 엔티티와의 관계에 의해 생성되지 않고 독립적으로 생성이 가능하고 자신은 타 엔티티의 부모역할을 </a:t>
            </a:r>
            <a:r>
              <a:rPr lang="ko-KR" altLang="en-US" sz="1800" kern="10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하게된다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다른 엔티티로부터 주식별자를 상속받지 않고 자신의 고유한 식별자를 가지게 된다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예를 들어 사원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부서 고객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상품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자재 등이 기본 엔티티이다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 err="1"/>
              <a:t>중심엔티티</a:t>
            </a:r>
            <a:r>
              <a:rPr lang="ko-KR" altLang="en-US" dirty="0"/>
              <a:t> </a:t>
            </a:r>
            <a:endParaRPr lang="en-US" altLang="ko-KR" dirty="0"/>
          </a:p>
          <a:p>
            <a:pPr marL="15875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기본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엔티티타입에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의해 발생되며 업무에서 중심 역할을 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15875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데이터양이 많으며 </a:t>
            </a:r>
            <a:r>
              <a:rPr lang="ko-KR" altLang="en-US" sz="1800" b="1" u="sng" kern="0" spc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굴림" panose="020B0600000101010101" pitchFamily="50" charset="-127"/>
                <a:ea typeface="굴림" panose="020B0600000101010101" pitchFamily="50" charset="-127"/>
              </a:rPr>
              <a:t>다른 </a:t>
            </a:r>
            <a:r>
              <a:rPr lang="ko-KR" altLang="en-US" sz="1800" b="1" u="sng" kern="0" spc="0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굴림" panose="020B0600000101010101" pitchFamily="50" charset="-127"/>
                <a:ea typeface="굴림" panose="020B0600000101010101" pitchFamily="50" charset="-127"/>
              </a:rPr>
              <a:t>엔티티타입과의</a:t>
            </a:r>
            <a:r>
              <a:rPr lang="ko-KR" altLang="en-US" sz="1800" b="1" u="sng" kern="0" spc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굴림" panose="020B0600000101010101" pitchFamily="50" charset="-127"/>
                <a:ea typeface="굴림" panose="020B0600000101010101" pitchFamily="50" charset="-127"/>
              </a:rPr>
              <a:t> 관계를 통해 행위 </a:t>
            </a:r>
            <a:r>
              <a:rPr lang="ko-KR" altLang="en-US" sz="1800" b="1" u="sng" kern="0" spc="0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굴림" panose="020B0600000101010101" pitchFamily="50" charset="-127"/>
                <a:ea typeface="굴림" panose="020B0600000101010101" pitchFamily="50" charset="-127"/>
              </a:rPr>
              <a:t>엔티티타입을</a:t>
            </a:r>
            <a:r>
              <a:rPr lang="ko-KR" altLang="en-US" sz="1800" b="1" u="sng" kern="0" spc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굴림" panose="020B0600000101010101" pitchFamily="50" charset="-127"/>
                <a:ea typeface="굴림" panose="020B0600000101010101" pitchFamily="50" charset="-127"/>
              </a:rPr>
              <a:t> 생성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15875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예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접수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계약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행위 엔티티</a:t>
            </a:r>
            <a:endParaRPr lang="en-US" altLang="ko-KR" dirty="0"/>
          </a:p>
          <a:p>
            <a:pPr marL="15875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두 개 이상의 부모 엔티티에서 발생되고 내용이 자주 바뀌거나 데이터양이 증가된다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15875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분석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설계 동안 많은 변화가 발생하여 프로젝트 진행하는 동안 지속적인 관심 대상이 되는 엔티티이다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15875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분석초기에 잘 나타나지 않음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15875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예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주문 내역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계약 진행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61860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B224D85-0190-4485-A041-64B3455DE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191"/>
          </a:xfrm>
        </p:spPr>
        <p:txBody>
          <a:bodyPr>
            <a:normAutofit/>
          </a:bodyPr>
          <a:lstStyle/>
          <a:p>
            <a:pPr algn="just"/>
            <a:r>
              <a:rPr lang="ko-KR" altLang="en-US" sz="3600" dirty="0"/>
              <a:t>엔티티의 종류 </a:t>
            </a:r>
            <a:r>
              <a:rPr lang="en-US" altLang="ko-KR" sz="3600" dirty="0" smtClean="0"/>
              <a:t>- </a:t>
            </a:r>
            <a:r>
              <a:rPr lang="ko-KR" altLang="en-US" sz="2800" kern="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유무형에</a:t>
            </a:r>
            <a:r>
              <a:rPr lang="ko-KR" altLang="en-US" sz="28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따른 </a:t>
            </a:r>
            <a:r>
              <a:rPr lang="ko-KR" altLang="en-US" sz="2800" kern="0" dirty="0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분류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CC99646-FCD0-4D25-A602-FBBB6E45A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3377"/>
            <a:ext cx="10515600" cy="4943586"/>
          </a:xfrm>
        </p:spPr>
        <p:txBody>
          <a:bodyPr>
            <a:normAutofit/>
          </a:bodyPr>
          <a:lstStyle/>
          <a:p>
            <a:pPr marL="15875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① 유형 엔티티</a:t>
            </a:r>
            <a:endParaRPr lang="ko-KR" altLang="en-US" sz="2400" b="1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15875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물리적인 형태가 있고 안정적이며 지속적으로 활용되는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엔티티으로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업무에서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엔티티을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구분하기가 가장 용이하다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예를 들면 사원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물품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강사 등이 이에 해당된다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15875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② 개념 엔티티</a:t>
            </a:r>
            <a:endParaRPr lang="ko-KR" altLang="en-US" sz="2400" b="1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15875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물리적인 형태가 없고 관리해야 할 개념적 정보로 구분되는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엔티티으로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조직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상품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장소등이 이에 해당된다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15875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③ 사건 엔티티 </a:t>
            </a:r>
            <a:endParaRPr lang="ko-KR" altLang="en-US" sz="2400" b="1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15875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업무를 수행에 따라 발생되는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엔티티으로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비교적 발생량이 많으며 각종 통계자료에 이용될 수 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15875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주문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청구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미납 등이 이에 해당된다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발생시점에 따른 분류와 전개방식 통일권고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7190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B224D85-0190-4485-A041-64B3455DE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191"/>
          </a:xfrm>
        </p:spPr>
        <p:txBody>
          <a:bodyPr>
            <a:normAutofit/>
          </a:bodyPr>
          <a:lstStyle/>
          <a:p>
            <a:pPr algn="just"/>
            <a:r>
              <a:rPr lang="ko-KR" altLang="en-US" sz="3600" dirty="0"/>
              <a:t>엔티티의 </a:t>
            </a:r>
            <a:r>
              <a:rPr lang="ko-KR" altLang="en-US" sz="3600" dirty="0" err="1"/>
              <a:t>명명법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CC99646-FCD0-4D25-A602-FBBB6E45A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3377"/>
            <a:ext cx="10515600" cy="4943586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dirty="0"/>
              <a:t>현업업무에서 사용하는 용어를 사용한다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/>
              <a:t>가능하면 약어를 사용하지 않는다</a:t>
            </a:r>
            <a:r>
              <a:rPr lang="en-US" altLang="ko-KR" dirty="0"/>
              <a:t>. </a:t>
            </a:r>
          </a:p>
          <a:p>
            <a:pPr marL="514350" indent="-514350">
              <a:buAutoNum type="arabicPeriod"/>
            </a:pPr>
            <a:r>
              <a:rPr lang="ko-KR" altLang="en-US" dirty="0"/>
              <a:t>단수명사를 사용한다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/>
              <a:t>모든 엔티티를 통틀어 유일하게 이름이 부여되어야 한다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/>
              <a:t>엔티티 생성 의미대로 이름을 부여한다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62907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E3DD3A7-86EA-46C1-A6E1-0DA08C904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엔티티 선정방법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35C7243-462C-4F82-AEE4-838E860D8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◎ 업무 기술서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장표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인터뷰 정리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문서등에서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명사를 구분한다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R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엔티티은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명사형으로 구분된다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일단 명사형에 해당되는 용어들을 분리하고 문서에 정리한다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업무기술서는 명사형이 매우 많으므로 주의를 기울여야한다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◎개념이 불분명한 것 광범위한 것은 제거한다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가령 이것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취소 등은 명확한 개념을 나타내지 않고 의미가 불분명하므로 제거한다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시스템을 개발하는 회사의 업무 기술서에 “ 이 회사는” 이라는 용어가 자주 등장하여 엔티티 후부로 선정하였지만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 “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회사”라는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명사는 개발하기 위한 시스템을 전체를 포괄하므로 너무 광범위하다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그러므로 제거한다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◎엔티티의 특성이거나 속성값을 제거한다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크기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길이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이름 등은 특정 엔티티의 속성에 포함될 수 있으므로 제거하고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특정 엔티티에 속성으로 배치한다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그러나 엔티티의 특성인지 아니면 엔티티인지 판단하는 기준은 그렇게 명확하지가 않기 때문에 일단 그 명사가 특정 엔티티에 배치될 때 그 식별자에 종속적인지 판단해야 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또한 종속된다고 하더라도 한 개의 식별자가 한번만 나타나는지 아니면 두 번 이상 발생되는지 검증해야 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3824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E3DD3A7-86EA-46C1-A6E1-0DA08C904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엔티티 선정방법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35C7243-462C-4F82-AEE4-838E860D8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◎포괄적인 업무 프로세스에 해당되는 명사를 제거한다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R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온라인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취소 등은 특정업무가 진행되는 과정을 나타내고 있으므로 엔티티에서 제거한다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◎중복되는 명사는 제거한다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R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장황하게 기술된 업무 기술서에 명사를 추출하다 보면 중복되는 용어가 상당히 많다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  <a:p>
            <a:pPr marR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의미가 명확하게 같은 것으로 판단되면 한 개는 제거하고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나머지는 동의어 부분에 기술해 둔다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◎누락된 엔티티이 존재하는지 유추해본다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중심 엔티티는 자료와 인터뷰를 통해 그래도 쉽게 선정될 수 있지만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행위 엔티티와 같은 엔티티는 식별되지 않는 경우가 더 많다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이러한 엔티티를 업무의 흐름을 보고 식별해야 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1530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B224D85-0190-4485-A041-64B3455DE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191"/>
          </a:xfrm>
        </p:spPr>
        <p:txBody>
          <a:bodyPr>
            <a:normAutofit/>
          </a:bodyPr>
          <a:lstStyle/>
          <a:p>
            <a:pPr algn="just"/>
            <a:r>
              <a:rPr lang="ko-KR" altLang="en-US" sz="3600" dirty="0"/>
              <a:t>속성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CC99646-FCD0-4D25-A602-FBBB6E45A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3377"/>
            <a:ext cx="10515600" cy="4943586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AutoNum type="arabicPeriod"/>
            </a:pPr>
            <a:r>
              <a:rPr lang="ko-KR" altLang="en-US" dirty="0"/>
              <a:t>사전적의미로는 사물의 성질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특징 또는 본질적인 성질이다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/>
              <a:t>그것이 없다면 실체를 생각할 수 없다는 것으로 정의할 수 있다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/>
              <a:t>본질적인 속성이란 어떤 사물 또는 개념에 없어서는 안될 징표의 전부이다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/>
              <a:t>이 징표는 사물이나 개념이 어떤 것인지를 나타내고 그것을 다른 것과 구별하는 성질이라고 할 수 있다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 err="1"/>
              <a:t>데이터모델링관점에서는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업무에서 필요로 하는 인스턴스에서 관리하고자 하는 의미상 더 이상 분리되지 않는 최소의 데이터 단위</a:t>
            </a:r>
            <a:r>
              <a:rPr lang="en-US" altLang="ko-KR" dirty="0"/>
              <a:t>"</a:t>
            </a:r>
            <a:r>
              <a:rPr lang="ko-KR" altLang="en-US" dirty="0"/>
              <a:t>로 정의할 수  있다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/>
              <a:t>업무상 관리가 가능한 최소의 의미 단위로 생각할 수 있다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/>
              <a:t>엔티티에서 한 분야를 담당할 수 있다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/>
              <a:t>엔티티에 대한 자세하고 구체적인 정보를 나타낸다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/>
              <a:t>하나의 엔티티는 두개 </a:t>
            </a:r>
            <a:r>
              <a:rPr lang="ko-KR" altLang="en-US"/>
              <a:t>이상의 속</a:t>
            </a:r>
            <a:r>
              <a:rPr lang="ko-KR" altLang="en-US" smtClean="0"/>
              <a:t>성을 </a:t>
            </a:r>
            <a:r>
              <a:rPr lang="ko-KR" altLang="en-US" dirty="0"/>
              <a:t>갖는다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/>
              <a:t>하나의 인스턴스</a:t>
            </a:r>
            <a:r>
              <a:rPr lang="en-US" altLang="ko-KR" dirty="0"/>
              <a:t>(</a:t>
            </a:r>
            <a:r>
              <a:rPr lang="ko-KR" altLang="en-US" dirty="0"/>
              <a:t>하나의 레코드</a:t>
            </a:r>
            <a:r>
              <a:rPr lang="en-US" altLang="ko-KR" dirty="0"/>
              <a:t>(</a:t>
            </a:r>
            <a:r>
              <a:rPr lang="ko-KR" altLang="en-US" dirty="0"/>
              <a:t>행</a:t>
            </a:r>
            <a:r>
              <a:rPr lang="en-US" altLang="ko-KR" dirty="0"/>
              <a:t>:row))</a:t>
            </a:r>
            <a:r>
              <a:rPr lang="ko-KR" altLang="en-US" dirty="0"/>
              <a:t>에서 각각의 속성의 속성값을 가져야 한다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/>
              <a:t>속성도</a:t>
            </a:r>
            <a:r>
              <a:rPr lang="en-US" altLang="ko-KR" dirty="0"/>
              <a:t> </a:t>
            </a:r>
            <a:r>
              <a:rPr lang="ko-KR" altLang="en-US" dirty="0"/>
              <a:t>집합니다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81814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43D2B33-C429-417D-9684-7EF735C95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데이터 베이스 시스템의 특징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967FE5C2-F118-40C6-A04C-F901215EC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* 데이터 공유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데이터베이스 시스템의 가장 중요한 특징으로 여러 응용시스템을 통해 하나의 데이터 소스에 접근할 수 있도록 데이터를 공유할 수 있어야 하며 이러한 데이터 공유기능을 통해 데이터베이스 시스템은 데이터의 효율적 관리를 포함한 다양한 이득을 얻을 수 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R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데이터 독립성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	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논리적 독립성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=&gt;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여러개의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응용프로그램에서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엑세스해서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사용할 수 있는 것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 	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물리적 독립성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=&gt;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데이터베이스의 사이즈를 늘리거나 성능향상을 위해 파일의 크기를 늘리거나 추가하더라도 관련된 응용프로그램을 수정할 필요가 없다</a:t>
            </a:r>
            <a:endParaRPr lang="en-US" altLang="ko-KR" sz="1800" kern="0" dirty="0">
              <a:solidFill>
                <a:srgbClr val="000000"/>
              </a:solidFill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kern="0" spc="0" dirty="0" smtClean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굴림" panose="020B0600000101010101" pitchFamily="50" charset="-127"/>
              </a:rPr>
              <a:t>	*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데이터베이스의 위치를 바꾸더라도 물리적수정이 필요가 없다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데이터 무결성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필요없는 데이터가 </a:t>
            </a:r>
            <a:r>
              <a:rPr lang="ko-KR" altLang="en-US" sz="1800" kern="0" spc="0" dirty="0" smtClean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없도록 하거나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일치하지 않는 데이터가 없도록 하는 것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데이터 보안성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권한이 없는 사용자는 데이터베이스에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엑세스하거나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사용하지 못하게 하는 것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데이터 일관성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데이터가 여러 곳에 있어 같은 데이터가 일치 하지 않는 것을 방지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데이터 중복 최소화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같은 데이터가 여러 곳에 저장되어 있는 것을 방지 하겠다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데이터 표준화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데이터를 효율적으로 제어할 수 있음으로 조직 전체의 입장에서 데이터에 대한 표준화 작업을 쉽게 정의할 수 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2825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B224D85-0190-4485-A041-64B3455DE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191"/>
          </a:xfrm>
        </p:spPr>
        <p:txBody>
          <a:bodyPr>
            <a:normAutofit/>
          </a:bodyPr>
          <a:lstStyle/>
          <a:p>
            <a:pPr algn="just"/>
            <a:r>
              <a:rPr lang="ko-KR" altLang="en-US" sz="3600" dirty="0"/>
              <a:t>속성의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CC99646-FCD0-4D25-A602-FBBB6E45A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3377"/>
            <a:ext cx="10515600" cy="494358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기본 속성</a:t>
            </a:r>
            <a:endParaRPr lang="en-US" altLang="ko-KR" dirty="0"/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업무분석을 통해 바로 정의한 속성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158750" marR="0" indent="-15875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업무로부터 추출한 모든 속성에 해당하며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엔티티타입에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가장 일반적이고 많은 속성을 차지한다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158750" marR="0" indent="-15875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코드성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데이터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엔티티타입을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식별하기 위해 부여된 일련번호 그리고 다른 속성을 계산하거나 영향을 받아 생성된 속성을 제외한 모든 속성이 기본속성이다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158750" marR="0" indent="-15875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주의해야 할 것은 업무로부터 분석한 속성이라도 이미 업무상 코드로 정의한 내용이 많다는 것이다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이러한 경우도 속성값이 원래 속성을 나타내지 못하므로 기본속성이 되지 않는다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2.</a:t>
            </a:r>
            <a:r>
              <a:rPr lang="ko-KR" altLang="en-US" dirty="0"/>
              <a:t> 설계속성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업무에는 존재하지 않지만 설계를 하면서 도출하는 속성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업무에 필요한 데이터 이외에 데이터 모델링을 위해 업무를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규칙화하려고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속성을 새로 만들거나 변형하여 정의하는 속성이다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대개 코드 속성은 원래 속성을 업무의 필요에 의해 변형하여 만든 설계 속성이고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일련번호와 같은 속성은 단일한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(UNIQUE)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식별자를 부여 하기 위해 모델에서 새로 정의하는 설계 속성이다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3.</a:t>
            </a:r>
            <a:r>
              <a:rPr lang="ko-KR" altLang="en-US" dirty="0"/>
              <a:t> 파생속성</a:t>
            </a:r>
            <a:endParaRPr lang="en-US" altLang="ko-KR" dirty="0"/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다른 속성으로부터 계산이나 변형되어 생성되는 속성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다른속성에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영향을 받아 발생하는 속성으로 보통 계산된 값이 이에 해당된다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다른속성의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영향을 받기 때문에 프로세스 설계 데이터 적합성을 유지하기 위해 유의해야 할 점이 많으며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가급적 파생속성을 적게 정의하는게 좋다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데이터를 조회할 때 빠른 성능을 할 수 있도록 하기 위해 원래 속성값을 계산하여 저장할 수 있도록 만든 속성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dirty="0"/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dirty="0"/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2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48836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B224D85-0190-4485-A041-64B3455DE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191"/>
          </a:xfrm>
        </p:spPr>
        <p:txBody>
          <a:bodyPr>
            <a:normAutofit/>
          </a:bodyPr>
          <a:lstStyle/>
          <a:p>
            <a:pPr algn="just"/>
            <a:r>
              <a:rPr lang="ko-KR" altLang="en-US" sz="3600" dirty="0"/>
              <a:t>속성의 </a:t>
            </a:r>
            <a:r>
              <a:rPr lang="ko-KR" altLang="en-US" sz="3600" dirty="0" err="1"/>
              <a:t>명명법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CC99646-FCD0-4D25-A602-FBBB6E45A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3377"/>
            <a:ext cx="10515600" cy="4943586"/>
          </a:xfrm>
        </p:spPr>
        <p:txBody>
          <a:bodyPr>
            <a:normAutofit fontScale="92500" lnSpcReduction="20000"/>
          </a:bodyPr>
          <a:lstStyle/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kern="0" spc="0" dirty="0">
                <a:solidFill>
                  <a:srgbClr val="3399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(1)</a:t>
            </a:r>
            <a:r>
              <a:rPr lang="ko-KR" altLang="en-US" sz="1800" b="1" kern="0" spc="0" dirty="0">
                <a:solidFill>
                  <a:srgbClr val="3399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해당업무에서 사용하는 이름을 부여한다</a:t>
            </a:r>
            <a:r>
              <a:rPr lang="en-US" altLang="ko-KR" sz="1800" b="1" kern="0" spc="0" dirty="0">
                <a:solidFill>
                  <a:srgbClr val="3399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아무리 일반적인 용어라 할지라도 해당 업무에서 사용하지 않으면 속성 명칭으로 사용하지 않는 것이 좋다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  <a:p>
            <a:pPr marL="0" indent="0" algn="just" fontAlgn="base">
              <a:lnSpc>
                <a:spcPct val="130000"/>
              </a:lnSpc>
              <a:spcBef>
                <a:spcPts val="0"/>
              </a:spcBef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데이터모델링 대상에서 사용하는 용어도 있고 외부에서 사용하는 용어도 있어 중복이 있을 경우 가급적 해당 업무에서 자주 사용하는 이름을 이용하도록 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회원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고객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kern="0" spc="0" dirty="0">
                <a:solidFill>
                  <a:srgbClr val="3399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(2)</a:t>
            </a:r>
            <a:r>
              <a:rPr lang="ko-KR" altLang="en-US" sz="1800" b="1" kern="0" spc="0" dirty="0" err="1">
                <a:solidFill>
                  <a:srgbClr val="3399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서술식</a:t>
            </a:r>
            <a:r>
              <a:rPr lang="ko-KR" altLang="en-US" sz="1800" b="1" kern="0" spc="0" dirty="0">
                <a:solidFill>
                  <a:srgbClr val="3399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속성명은 사용하지 않는다</a:t>
            </a:r>
            <a:r>
              <a:rPr lang="en-US" altLang="ko-KR" sz="1800" b="1" kern="0" spc="0" dirty="0">
                <a:solidFill>
                  <a:srgbClr val="3399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명사형을 이용하고 수식어가 많이 붙지 않도록 유의하여 작성한다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수식어가 많으면 의미 파악이 힘들고 상세 설계 단계에서 물리속성으로 전환하는 데 명확한 의미 파악이 어렵게 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en-US" altLang="ko-KR" sz="1800" kern="0" spc="0" dirty="0">
                <a:solidFill>
                  <a:srgbClr val="3399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800" kern="0" spc="0" dirty="0">
                <a:solidFill>
                  <a:srgbClr val="3399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소유격도 사용하지 않는다</a:t>
            </a:r>
            <a:r>
              <a:rPr lang="en-US" altLang="ko-KR" sz="1800" kern="0" spc="0" dirty="0">
                <a:solidFill>
                  <a:srgbClr val="3399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kern="0" spc="0" dirty="0">
                <a:solidFill>
                  <a:srgbClr val="3399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(3)</a:t>
            </a:r>
            <a:r>
              <a:rPr lang="ko-KR" altLang="en-US" sz="1800" b="1" kern="0" spc="0" dirty="0">
                <a:solidFill>
                  <a:srgbClr val="3399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악어 사용은 가급적 자제한다</a:t>
            </a:r>
            <a:r>
              <a:rPr lang="en-US" altLang="ko-KR" sz="1800" b="1" kern="0" spc="0" dirty="0">
                <a:solidFill>
                  <a:srgbClr val="3399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약어를 지나치게 많이 사용하면 업무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분석자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내에서도 의사소통에 제약을 받으며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시스템 운영할 때도 많은 불편을 초래할 수 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kern="0" spc="0" dirty="0">
                <a:solidFill>
                  <a:srgbClr val="3399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(4)</a:t>
            </a:r>
            <a:r>
              <a:rPr lang="ko-KR" altLang="en-US" sz="1800" b="1" kern="0" spc="0" dirty="0" err="1">
                <a:solidFill>
                  <a:srgbClr val="3399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엔티티타입에서</a:t>
            </a:r>
            <a:r>
              <a:rPr lang="ko-KR" altLang="en-US" sz="1800" b="1" kern="0" spc="0" dirty="0">
                <a:solidFill>
                  <a:srgbClr val="3399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유일하게 식별가능 하도록 지정한다</a:t>
            </a:r>
            <a:r>
              <a:rPr lang="en-US" altLang="ko-KR" sz="1800" b="1" kern="0" spc="0" dirty="0">
                <a:solidFill>
                  <a:srgbClr val="3399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물론 정의해야 할 속성이 많은 경우라면 이렇게 작성하는 것이 불가능 할 수도 있지만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이렇게 하는 것이 나중에 데이터의 흐름을 파악하고 데이터의 정합성을 유지하는 데 큰 도움이 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kern="0" spc="0" dirty="0">
                <a:solidFill>
                  <a:srgbClr val="3399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(5)</a:t>
            </a:r>
            <a:r>
              <a:rPr lang="ko-KR" altLang="en-US" sz="1800" b="1" kern="0" spc="0" dirty="0">
                <a:solidFill>
                  <a:srgbClr val="3399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데이터베이스내에서 속성명은 유일한 것이 좋다</a:t>
            </a:r>
            <a:r>
              <a:rPr lang="en-US" altLang="ko-KR" sz="1800" b="1" kern="0" spc="0" dirty="0">
                <a:solidFill>
                  <a:srgbClr val="3399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직원엔티티의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이름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고객엔티티의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이름과 같이 각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엔티티별로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동일한 속성명을 사용하는 것은 좋은 방법이 아니다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en-US" altLang="ko-KR" sz="1800" dirty="0"/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dirty="0"/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2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98059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B224D85-0190-4485-A041-64B3455DE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191"/>
          </a:xfrm>
        </p:spPr>
        <p:txBody>
          <a:bodyPr>
            <a:normAutofit/>
          </a:bodyPr>
          <a:lstStyle/>
          <a:p>
            <a:pPr algn="just"/>
            <a:r>
              <a:rPr lang="ko-KR" altLang="en-US" sz="3600" dirty="0" smtClean="0"/>
              <a:t>관계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CC99646-FCD0-4D25-A602-FBBB6E45A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3376"/>
            <a:ext cx="10515600" cy="5390447"/>
          </a:xfrm>
        </p:spPr>
        <p:txBody>
          <a:bodyPr>
            <a:normAutofit fontScale="92500" lnSpcReduction="20000"/>
          </a:bodyPr>
          <a:lstStyle/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업무적인 연관성이다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관계는 두 테이블 사이에서 정의되며 관계를 맺고 있는 두 테이블 중에 반드시 하나는 부모 테이블이 되고 나머지 하나는 자식테이블이 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주체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부모 테이블의 기본키는 자식테이블에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포린키로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전이된다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indent="0" algn="just" fontAlgn="base">
              <a:lnSpc>
                <a:spcPct val="130000"/>
              </a:lnSpc>
              <a:spcBef>
                <a:spcPts val="0"/>
              </a:spcBef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두개의 </a:t>
            </a:r>
            <a:r>
              <a:rPr lang="ko-KR" altLang="en-US" sz="1800" kern="0" spc="0" dirty="0" smtClean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엔티티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사이의 논리적인 관계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즉 엔티티와 엔티티가 존재의 형태로 행위로서 서로에게 </a:t>
            </a:r>
            <a:r>
              <a:rPr lang="ko-KR" altLang="en-US" sz="18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영향을 주는 것을 말한다</a:t>
            </a:r>
            <a:r>
              <a:rPr lang="en-US" altLang="ko-KR" sz="18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8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데이터 모델에서의 관계란 업무의 흐름을 </a:t>
            </a:r>
            <a:r>
              <a:rPr lang="ko-KR" altLang="en-US" sz="1800" kern="0" dirty="0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나타낸다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8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관계는 </a:t>
            </a:r>
            <a:r>
              <a:rPr lang="ko-KR" altLang="en-US" sz="1800" u="sng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존재에 의한 관계</a:t>
            </a:r>
            <a:r>
              <a:rPr lang="ko-KR" altLang="en-US" sz="18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와 </a:t>
            </a:r>
            <a:r>
              <a:rPr lang="ko-KR" altLang="en-US" sz="1800" u="sng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행위에 의한 관계</a:t>
            </a:r>
            <a:r>
              <a:rPr lang="ko-KR" altLang="en-US" sz="18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로 구분될 수 있으나 </a:t>
            </a:r>
            <a:r>
              <a:rPr lang="en-US" altLang="ko-KR" sz="18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ERD</a:t>
            </a:r>
            <a:r>
              <a:rPr lang="ko-KR" altLang="en-US" sz="18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에서는 관계를 연결할 때</a:t>
            </a:r>
            <a:r>
              <a:rPr lang="en-US" altLang="ko-KR" sz="18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존재와 행위를 구분하지 않고 </a:t>
            </a:r>
            <a:r>
              <a:rPr lang="ko-KR" altLang="en-US" sz="1800" u="sng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단일 표기법을 사용한다</a:t>
            </a:r>
            <a:r>
              <a:rPr lang="en-US" altLang="ko-KR" sz="18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부서와 사원 엔티티 간의 </a:t>
            </a:r>
            <a:r>
              <a:rPr lang="en-US" altLang="ko-KR" sz="18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‘</a:t>
            </a:r>
            <a:r>
              <a:rPr lang="ko-KR" altLang="en-US" sz="18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소속</a:t>
            </a:r>
            <a:r>
              <a:rPr lang="en-US" altLang="ko-KR" sz="18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＇</a:t>
            </a:r>
            <a:r>
              <a:rPr lang="ko-KR" altLang="en-US" sz="18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관계는 </a:t>
            </a:r>
            <a:r>
              <a:rPr lang="ko-KR" altLang="en-US" sz="1800" kern="0" dirty="0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존재적 관계이고 </a:t>
            </a:r>
            <a:r>
              <a:rPr lang="ko-KR" altLang="en-US" sz="18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주문과 배송 엔티티간의 </a:t>
            </a:r>
            <a:r>
              <a:rPr lang="en-US" altLang="ko-KR" sz="18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‘</a:t>
            </a:r>
            <a:r>
              <a:rPr lang="ko-KR" altLang="en-US" sz="18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배송근거</a:t>
            </a:r>
            <a:r>
              <a:rPr lang="en-US" altLang="ko-KR" sz="1800" kern="0" dirty="0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lang="ko-KR" altLang="en-US" sz="1800" kern="0" dirty="0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관계는 행위에 의한 관계의 사례이다</a:t>
            </a:r>
            <a:r>
              <a:rPr lang="en-US" altLang="ko-KR" sz="18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UML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에는 클래스 다이어그램의 관계 중 연관관계와 의존관계가 있어 이것은 실선과 점선의 표기법으로 다르게 표현한다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관계표기법은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관계명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관계차수</a:t>
            </a:r>
            <a:r>
              <a:rPr lang="en-US" altLang="ko-KR" sz="1800" kern="0" dirty="0">
                <a:solidFill>
                  <a:srgbClr val="000000"/>
                </a:solidFill>
                <a:latin typeface="바탕" panose="02030600000101010101" pitchFamily="18" charset="-127"/>
              </a:rPr>
              <a:t>, </a:t>
            </a:r>
            <a:r>
              <a:rPr lang="ko-KR" altLang="en-US" sz="1800" kern="0" dirty="0" err="1">
                <a:solidFill>
                  <a:srgbClr val="000000"/>
                </a:solidFill>
                <a:latin typeface="바탕" panose="02030600000101010101" pitchFamily="18" charset="-127"/>
              </a:rPr>
              <a:t>선택성</a:t>
            </a:r>
            <a:r>
              <a:rPr lang="en-US" altLang="ko-KR" sz="1800" kern="0" dirty="0">
                <a:solidFill>
                  <a:srgbClr val="000000"/>
                </a:solidFill>
                <a:latin typeface="바탕" panose="02030600000101010101" pitchFamily="18" charset="-127"/>
              </a:rPr>
              <a:t>(</a:t>
            </a:r>
            <a:r>
              <a:rPr lang="ko-KR" altLang="en-US" sz="1800" kern="0" dirty="0">
                <a:solidFill>
                  <a:srgbClr val="000000"/>
                </a:solidFill>
                <a:latin typeface="바탕" panose="02030600000101010101" pitchFamily="18" charset="-127"/>
              </a:rPr>
              <a:t>선택사양</a:t>
            </a:r>
            <a:r>
              <a:rPr lang="en-US" altLang="ko-KR" sz="1800" kern="0" dirty="0">
                <a:solidFill>
                  <a:srgbClr val="000000"/>
                </a:solidFill>
                <a:latin typeface="바탕" panose="02030600000101010101" pitchFamily="18" charset="-127"/>
              </a:rPr>
              <a:t>)</a:t>
            </a:r>
            <a:r>
              <a:rPr lang="ko-KR" altLang="en-US" sz="1800" kern="0" dirty="0">
                <a:solidFill>
                  <a:srgbClr val="000000"/>
                </a:solidFill>
                <a:latin typeface="바탕" panose="02030600000101010101" pitchFamily="18" charset="-127"/>
              </a:rPr>
              <a:t>의 </a:t>
            </a:r>
            <a:r>
              <a:rPr lang="en-US" altLang="ko-KR" sz="1800" kern="0" dirty="0">
                <a:solidFill>
                  <a:srgbClr val="000000"/>
                </a:solidFill>
                <a:latin typeface="바탕" panose="02030600000101010101" pitchFamily="18" charset="-127"/>
              </a:rPr>
              <a:t>3</a:t>
            </a:r>
            <a:r>
              <a:rPr lang="ko-KR" altLang="en-US" sz="1800" kern="0" dirty="0">
                <a:solidFill>
                  <a:srgbClr val="000000"/>
                </a:solidFill>
                <a:latin typeface="바탕" panose="02030600000101010101" pitchFamily="18" charset="-127"/>
              </a:rPr>
              <a:t>가지 개념으로 표현된다</a:t>
            </a:r>
            <a:r>
              <a:rPr lang="en-US" altLang="ko-KR" sz="1800" kern="0" dirty="0">
                <a:solidFill>
                  <a:srgbClr val="000000"/>
                </a:solidFill>
                <a:latin typeface="바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 smtClean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예를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들어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우리 신체에서 심장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간 등이 엔티티라면 이를 연결해주는 혈관을 관계로 비유할 수 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혈관이 막히면 신체 기관에 혈액을 공급하지 못해 사망하는 것처럼 데이터 모델의 관계가 제대로 되어 있지 않으면 실세계의 업무 흐름이 정확하게 데이터 모델에 표현되지 않아 데이터의 무결성을 깨트린다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R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두개의 엔티티 사이에 정보의 조합이 발생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업무기술서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장표에 관계연결에 대한규칙이 서술되어 있거나 관계연결이 가능하게 하는 동사가 존재하는지</a:t>
            </a:r>
            <a:r>
              <a:rPr lang="en-US" altLang="ko-KR" sz="1800" kern="0" spc="0" dirty="0" smtClean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en-US" altLang="ko-KR" sz="1800" kern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R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관계명은 관계표현에 있어서 매우 중요한 부분에 해당한다</a:t>
            </a:r>
            <a:r>
              <a:rPr lang="en-US" altLang="ko-KR" sz="18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4292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B224D85-0190-4485-A041-64B3455DE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191"/>
          </a:xfrm>
        </p:spPr>
        <p:txBody>
          <a:bodyPr>
            <a:normAutofit/>
          </a:bodyPr>
          <a:lstStyle/>
          <a:p>
            <a:pPr algn="just"/>
            <a:r>
              <a:rPr lang="ko-KR" altLang="en-US" sz="3600" dirty="0"/>
              <a:t>관계 차수</a:t>
            </a:r>
            <a:r>
              <a:rPr lang="en-US" altLang="ko-KR" sz="3600" dirty="0"/>
              <a:t>(Cardinality)</a:t>
            </a:r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6E85CFC3-FC31-4031-A319-E5AE35751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266" y="1353990"/>
            <a:ext cx="764857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20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1066466-045D-4116-A787-3EED123C3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무결성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1DE7CC5-B7CA-4435-A4F6-B793978D2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참조 무결성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	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관계형성을 통해 부모 테이블과 자식 테이블 간에 데이터의 무결성을 보장하는데 사용되어지는 방법이다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Entity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무결성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           엔티티 내의 사례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(Instance)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는 상호 구분 가능해야 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.(Primary key, Unique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속성으로 정의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도메인 무결성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데이터가 입력될 수 있는 경우의 수나 값 등을 미리 정의해서 잘못된 데이터가 입력되지 않도록 하는 무결성 구현 방법이다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 (Check, Rule, Default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등으로 정의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6776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B224D85-0190-4485-A041-64B3455DE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191"/>
          </a:xfrm>
        </p:spPr>
        <p:txBody>
          <a:bodyPr>
            <a:normAutofit/>
          </a:bodyPr>
          <a:lstStyle/>
          <a:p>
            <a:pPr algn="just"/>
            <a:r>
              <a:rPr lang="ko-KR" altLang="en-US" sz="3600" dirty="0"/>
              <a:t>식별자 구분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CC99646-FCD0-4D25-A602-FBBB6E45A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3377"/>
            <a:ext cx="10515600" cy="4943586"/>
          </a:xfrm>
        </p:spPr>
        <p:txBody>
          <a:bodyPr>
            <a:normAutofit fontScale="92500" lnSpcReduction="20000"/>
          </a:bodyPr>
          <a:lstStyle/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(1)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주식별자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보조식별자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3399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주식별자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굴림" panose="020B0600000101010101" pitchFamily="50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엔티티타입의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대표성을 나타내는 유일한 식별자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3399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보조 식별자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굴림" panose="020B0600000101010101" pitchFamily="50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주식별자들 대신하여 보조적으로 엔티티를 식별할 수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있게한다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(2)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내부 식별자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외부 식별자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3399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내부식별자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굴림" panose="020B0600000101010101" pitchFamily="50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타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엔티티타입으로부터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식별자를 가져 오지 않고 자신의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엔티티타입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내에서 스스로 생성되어 존재하는 식별자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3399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외부식별자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굴림" panose="020B0600000101010101" pitchFamily="50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다른 엔티티 타입으로부터 관계에 의해 주식별자가 속성을 상속받아 자신의 속성에 포함되는 식별자 자신의 외부 식별자가 주식별자 영역에 포함될 수도 있고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일반속성에 포함될 수도 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(3)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단일식별자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복합식별자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3399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단일식별자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굴림" panose="020B0600000101010101" pitchFamily="50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주식별자의 구성이 한가지 속성으로만 이루어진 경우를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단실식별자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3399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복합식별자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굴림" panose="020B0600000101010101" pitchFamily="50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주식별자의 구성이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두개이상의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속성으로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이루어진경우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(4)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원조식별자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대리식별자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3399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대리식별자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굴림" panose="020B0600000101010101" pitchFamily="50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주식별자의 속성이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복합식별자일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경우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여러개의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속성을 묶어 하나의 속성으로 만들어 주식별자로 활용하는 경우가 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이런 식별자를 대리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식별자라고한다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3399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원조식별자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굴림" panose="020B0600000101010101" pitchFamily="50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주식별자 속성을 일반속성으로 내리고 일련번호 형태를 사용하는 경우가 있는데 이때 주식별자로 사용된 일련번호를 대리 식별자라고 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en-US" altLang="ko-KR" sz="1800" dirty="0"/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2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5298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B224D85-0190-4485-A041-64B3455DE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191"/>
          </a:xfrm>
        </p:spPr>
        <p:txBody>
          <a:bodyPr>
            <a:normAutofit/>
          </a:bodyPr>
          <a:lstStyle/>
          <a:p>
            <a:pPr algn="just"/>
            <a:r>
              <a:rPr lang="ko-KR" altLang="en-US" sz="3600" dirty="0" err="1" smtClean="0"/>
              <a:t>주식별자</a:t>
            </a:r>
            <a:r>
              <a:rPr lang="en-US" altLang="ko-KR" sz="3600" dirty="0" smtClean="0"/>
              <a:t>(primary key)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CC99646-FCD0-4D25-A602-FBBB6E45A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3377"/>
            <a:ext cx="10515600" cy="4943586"/>
          </a:xfrm>
        </p:spPr>
        <p:txBody>
          <a:bodyPr>
            <a:normAutofit/>
          </a:bodyPr>
          <a:lstStyle/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/>
              <a:t>주식별자에 의해 엔티티 내의 모든 인스턴스들이 유일하게 구분되어야 한다</a:t>
            </a:r>
            <a:r>
              <a:rPr lang="en-US" altLang="ko-KR" sz="1800" dirty="0"/>
              <a:t>.</a:t>
            </a: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/>
              <a:t>주식별자를 구성하는 속성의 수는 유일성을 만족하는 최소의 수가 되어야 한다</a:t>
            </a:r>
            <a:r>
              <a:rPr lang="en-US" altLang="ko-KR" sz="1800" dirty="0"/>
              <a:t>.</a:t>
            </a: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/>
              <a:t>지정된 주식별자의 값은 자주 변하지 않는 것이어야 한다</a:t>
            </a:r>
            <a:r>
              <a:rPr lang="en-US" altLang="ko-KR" sz="1800" dirty="0"/>
              <a:t>.</a:t>
            </a: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/>
              <a:t>주식별자가 지정이 되면 반드시 값이 들어와야 한다</a:t>
            </a:r>
            <a:r>
              <a:rPr lang="en-US" altLang="ko-KR" sz="1800" dirty="0" smtClean="0"/>
              <a:t>.</a:t>
            </a: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err="1" smtClean="0"/>
              <a:t>주식별자는</a:t>
            </a:r>
            <a:r>
              <a:rPr lang="ko-KR" altLang="en-US" sz="1800" dirty="0" smtClean="0"/>
              <a:t> 테이블 내에 오직 하나만 존재할 수 있다</a:t>
            </a:r>
            <a:r>
              <a:rPr lang="en-US" altLang="ko-KR" sz="1800" dirty="0" smtClean="0"/>
              <a:t>.</a:t>
            </a: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err="1" smtClean="0"/>
              <a:t>주식별자에</a:t>
            </a:r>
            <a:r>
              <a:rPr lang="ko-KR" altLang="en-US" sz="1800" dirty="0" smtClean="0"/>
              <a:t> 포함된 속성</a:t>
            </a:r>
            <a:r>
              <a:rPr lang="en-US" altLang="ko-KR" sz="1800" dirty="0" smtClean="0"/>
              <a:t>(</a:t>
            </a:r>
            <a:r>
              <a:rPr lang="ko-KR" altLang="en-US" sz="1800" dirty="0" err="1" smtClean="0"/>
              <a:t>컬럼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은 하나 이상일 수 있다</a:t>
            </a:r>
            <a:r>
              <a:rPr lang="en-US" altLang="ko-KR" sz="1800" dirty="0" smtClean="0"/>
              <a:t>.</a:t>
            </a:r>
            <a:endParaRPr lang="en-US" altLang="ko-KR" sz="1800" dirty="0"/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dirty="0"/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2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95160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B224D85-0190-4485-A041-64B3455DE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191"/>
          </a:xfrm>
        </p:spPr>
        <p:txBody>
          <a:bodyPr>
            <a:normAutofit/>
          </a:bodyPr>
          <a:lstStyle/>
          <a:p>
            <a:pPr algn="just"/>
            <a:r>
              <a:rPr lang="ko-KR" altLang="en-US" sz="3600" dirty="0"/>
              <a:t>식별자관계와 </a:t>
            </a:r>
            <a:r>
              <a:rPr lang="ko-KR" altLang="en-US" sz="3600" dirty="0" err="1"/>
              <a:t>비식별자관계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CC99646-FCD0-4D25-A602-FBBB6E45A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3377"/>
            <a:ext cx="10515600" cy="4943586"/>
          </a:xfrm>
        </p:spPr>
        <p:txBody>
          <a:bodyPr>
            <a:normAutofit/>
          </a:bodyPr>
          <a:lstStyle/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dirty="0"/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2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indent="0">
              <a:buNone/>
            </a:pPr>
            <a:endParaRPr lang="en-US" altLang="ko-KR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="" xmlns:a16="http://schemas.microsoft.com/office/drawing/2014/main" id="{9D530E7E-D4D3-4628-B5C2-8622FFB2D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30476"/>
              </p:ext>
            </p:extLst>
          </p:nvPr>
        </p:nvGraphicFramePr>
        <p:xfrm>
          <a:off x="838200" y="1410782"/>
          <a:ext cx="10283456" cy="3504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2712">
                  <a:extLst>
                    <a:ext uri="{9D8B030D-6E8A-4147-A177-3AD203B41FA5}">
                      <a16:colId xmlns="" xmlns:a16="http://schemas.microsoft.com/office/drawing/2014/main" val="233902409"/>
                    </a:ext>
                  </a:extLst>
                </a:gridCol>
                <a:gridCol w="3678865">
                  <a:extLst>
                    <a:ext uri="{9D8B030D-6E8A-4147-A177-3AD203B41FA5}">
                      <a16:colId xmlns="" xmlns:a16="http://schemas.microsoft.com/office/drawing/2014/main" val="1911166839"/>
                    </a:ext>
                  </a:extLst>
                </a:gridCol>
                <a:gridCol w="4401879">
                  <a:extLst>
                    <a:ext uri="{9D8B030D-6E8A-4147-A177-3AD203B41FA5}">
                      <a16:colId xmlns="" xmlns:a16="http://schemas.microsoft.com/office/drawing/2014/main" val="11904468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식별관계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비식별관계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7427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목적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강한 연결관계 표현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약한 연결관계 표현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71951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자식 주식별자 영향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자식 주식별자의 구성에 표현됨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자식 일반 속성에 </a:t>
                      </a:r>
                      <a:r>
                        <a:rPr lang="ko-KR" altLang="en-US" dirty="0" err="1"/>
                        <a:t>포한됨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31455491"/>
                  </a:ext>
                </a:extLst>
              </a:tr>
              <a:tr h="3807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표기법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실선 표현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점선 표현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78886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연결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고려사항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반드시 </a:t>
                      </a:r>
                      <a:r>
                        <a:rPr lang="ko-KR" altLang="en-US" dirty="0" err="1"/>
                        <a:t>부모엔티티</a:t>
                      </a:r>
                      <a:r>
                        <a:rPr lang="ko-KR" altLang="en-US" dirty="0"/>
                        <a:t> 종속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자식 주식별자구성에 부모 </a:t>
                      </a:r>
                      <a:r>
                        <a:rPr lang="ko-KR" altLang="en-US" dirty="0" err="1"/>
                        <a:t>주식별자포함</a:t>
                      </a:r>
                      <a:r>
                        <a:rPr lang="ko-KR" altLang="en-US" dirty="0"/>
                        <a:t> 필요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상속받은 </a:t>
                      </a:r>
                      <a:r>
                        <a:rPr lang="ko-KR" altLang="en-US" dirty="0" err="1"/>
                        <a:t>주식별자속성을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타엔티티에</a:t>
                      </a:r>
                      <a:r>
                        <a:rPr lang="ko-KR" altLang="en-US" dirty="0"/>
                        <a:t> 이전 필요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약한 종속관계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자식 주식별자구성을 독립적으로 구성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자식 주식별자구성에 부모 주식별자 부분이 필요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상속받은 </a:t>
                      </a:r>
                      <a:r>
                        <a:rPr lang="ko-KR" altLang="en-US" dirty="0" err="1"/>
                        <a:t>주식별자속성을</a:t>
                      </a:r>
                      <a:r>
                        <a:rPr lang="ko-KR" altLang="en-US" dirty="0"/>
                        <a:t> 타 엔티티에 차단필요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-</a:t>
                      </a:r>
                      <a:r>
                        <a:rPr lang="ko-KR" altLang="en-US" dirty="0" err="1"/>
                        <a:t>부모쪽의</a:t>
                      </a:r>
                      <a:r>
                        <a:rPr lang="ko-KR" altLang="en-US" dirty="0"/>
                        <a:t> 관계참여가 선택관계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6582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2816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B224D85-0190-4485-A041-64B3455DE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191"/>
          </a:xfrm>
        </p:spPr>
        <p:txBody>
          <a:bodyPr>
            <a:normAutofit/>
          </a:bodyPr>
          <a:lstStyle/>
          <a:p>
            <a:pPr algn="just"/>
            <a:r>
              <a:rPr lang="ko-KR" altLang="en-US" sz="3600" dirty="0"/>
              <a:t>도메인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CC99646-FCD0-4D25-A602-FBBB6E45A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3377"/>
            <a:ext cx="10515600" cy="4943586"/>
          </a:xfrm>
        </p:spPr>
        <p:txBody>
          <a:bodyPr>
            <a:normAutofit/>
          </a:bodyPr>
          <a:lstStyle/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/>
              <a:t>각 속성은 가질 수 있는 값의 범위가 있는데 이를 속성의 도메인이라 하며 엔티티 내에서 속성에 대한 데이터타입과 크기 그리고 제약사항을 지정하는 것이다</a:t>
            </a:r>
            <a:r>
              <a:rPr lang="en-US" altLang="ko-KR" sz="1800" dirty="0"/>
              <a:t>.</a:t>
            </a: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dirty="0"/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2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5CE71F6B-0B27-4FB2-A8CB-88DC5C1EE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811" y="2065153"/>
            <a:ext cx="8965018" cy="17999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7949A755-5DDB-4DB9-BD89-1D66A9640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228" y="3930320"/>
            <a:ext cx="8186184" cy="256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09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A2C4C73-89F9-4C56-A7AB-A778A7513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 모델링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DAC682E-0769-4C8F-A184-00C912BBC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분석</a:t>
            </a:r>
            <a:r>
              <a:rPr lang="en-US" altLang="ko-KR" dirty="0"/>
              <a:t>/</a:t>
            </a:r>
            <a:r>
              <a:rPr lang="ko-KR" altLang="en-US" dirty="0"/>
              <a:t>설계단계에서 데이터베이스 처리 성능을 향상 시킬 수 있는 방법을 주도 면밀하게 고려해야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어떤 트랜잭션이 해당 비즈니스 처리에 핵심적이고 사용자 업무처리에 있어 중요함을 가지고 있고 성능이 저하되면 안되는 특징을 가지고 있다면 프로젝트 초기에 운영환경에 대비한 테스트환경을 구현하고 그곳에 트랜잭션을 발생시켜 실제 성능을 테스트해 보아야한다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 모델의 구조도 변경하면서 어떠한 구조가 해당 사이트에 성능상 가장 적절한 구조인지를 검토하여 성능이 좋은 모습으로 디자인 하는 전략이 요구된다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문제 발생 시점의 </a:t>
            </a:r>
            <a:r>
              <a:rPr lang="en-US" altLang="ko-KR" dirty="0"/>
              <a:t>SQL</a:t>
            </a:r>
            <a:r>
              <a:rPr lang="ko-KR" altLang="en-US" dirty="0"/>
              <a:t>을 중심으로 집중 튜닝하는 것은 성능 데이터모델링과 무관하다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4242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AC5E0A4-1293-4CDB-94FA-2A1B6A27D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694848"/>
            <a:ext cx="5676900" cy="54683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/>
              <a:t>모델링이란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sz="2400" dirty="0"/>
              <a:t>현실세계에 대한 표현</a:t>
            </a:r>
            <a:endParaRPr lang="en-US" altLang="ko-KR" sz="2400" dirty="0"/>
          </a:p>
          <a:p>
            <a:r>
              <a:rPr lang="ko-KR" altLang="en-US" sz="2400" dirty="0"/>
              <a:t>현실세계를 일정한 형식에 맞추어 표현하는 추상화의 의미를 가질 수 있다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복잡한 현실을 제한된 언어나 표기법을 통해 이해하기 쉽게 하는 단순화의 의미를 가지고 있다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애매모호함을 배제하고 누구나 이해가 가능하도록 정확하게 현상을 기술하는 정확화의 의미를 갖는다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시스템 구현만을 위한 작업이 아닌 시스템 구현을 포함한 업무분석 및 업무형상화를 하는 목적도 있다</a:t>
            </a:r>
            <a:r>
              <a:rPr lang="en-US" altLang="ko-KR" sz="24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67BDD564-D09F-4023-AEA5-474A3CB47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43990"/>
            <a:ext cx="599122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46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A2C4C73-89F9-4C56-A7AB-A778A7513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성능 데이터 모델링의 순서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DAC682E-0769-4C8F-A184-00C912BBC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dirty="0"/>
              <a:t>데이터 모델링을 할 때 정규화를 정확하게 수행한다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/>
              <a:t>데이터베이스 용량산정을 수행한다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/>
              <a:t>데이터베이스에 발생되는 트랜잭션의 유형을 파악한다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/>
              <a:t>용량과 트랜잭션의 유형에 따라 반정규화를 수행한다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/>
              <a:t>이력모델의 조정</a:t>
            </a:r>
            <a:r>
              <a:rPr lang="en-US" altLang="ko-KR" dirty="0"/>
              <a:t>, PK/FK</a:t>
            </a:r>
            <a:r>
              <a:rPr lang="ko-KR" altLang="en-US" dirty="0"/>
              <a:t>조정</a:t>
            </a:r>
            <a:r>
              <a:rPr lang="en-US" altLang="ko-KR" dirty="0"/>
              <a:t>, </a:t>
            </a:r>
            <a:r>
              <a:rPr lang="ko-KR" altLang="en-US" dirty="0"/>
              <a:t>슈퍼타입</a:t>
            </a:r>
            <a:r>
              <a:rPr lang="en-US" altLang="ko-KR" dirty="0"/>
              <a:t>/</a:t>
            </a:r>
            <a:r>
              <a:rPr lang="ko-KR" altLang="en-US" dirty="0"/>
              <a:t>서브타입조정 등을 수행한다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/>
              <a:t>성능관점에서 데이터모델을 검증한다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9918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E818DE-4E5A-4DD6-BB9F-576BEF67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정규화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AE92FD1-7B4C-4D3B-8A44-6F3407A7F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정규화란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다양한 유형의 검사를 통해 데이터 모델을 좀 더 구조화하고 개선 시켜 나가는 절차에 관련된 이론이다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정규화의 기본 원칙은 하나의 테이블에는 중복된 데이터가 없도록 하는 것이다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정규화를 수행하는 목적은 보다 더 효율적으로 데이터를 저장하기 위해서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가장 작은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논리적인단위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endParaRPr lang="en-US" altLang="ko-KR" dirty="0"/>
          </a:p>
          <a:p>
            <a:r>
              <a:rPr lang="ko-KR" altLang="en-US" dirty="0"/>
              <a:t>함수 종속성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함수의 종속성은 데이터들이 어떤 기준 값에 의해 종속되는 현상을 지칭하는 말이다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이때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기준값을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결정자라하고 종속되는 값을 종속자라 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86D67238-1B1A-44E9-AA81-2FD505DB7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073" y="5017348"/>
            <a:ext cx="5236313" cy="160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8979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E818DE-4E5A-4DD6-BB9F-576BEF67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정규화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="" xmlns:a16="http://schemas.microsoft.com/office/drawing/2014/main" id="{412057DC-2215-48A5-B70C-3D3445ABD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1990" y="1960029"/>
            <a:ext cx="10106275" cy="381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535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295D2CC-1F16-4382-A6FB-1B0151346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정규화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71BD0782-3D9F-4E32-8537-01B9E45C0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6902"/>
            <a:ext cx="10515600" cy="4933507"/>
          </a:xfrm>
        </p:spPr>
        <p:txBody>
          <a:bodyPr>
            <a:normAutofit lnSpcReduction="10000"/>
          </a:bodyPr>
          <a:lstStyle/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제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정규형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R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반복되는 속성이나 그룹의 속성을 제거하고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새로운 실체를 추가한 후에 기존의 실체와 일대다의 관계를 형성한다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R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800" kern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R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800" kern="0" spc="0" dirty="0">
              <a:solidFill>
                <a:srgbClr val="00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R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800" kern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R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800" kern="0" spc="0" dirty="0">
              <a:solidFill>
                <a:srgbClr val="00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R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800" kern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R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800" kern="0" spc="0" dirty="0">
              <a:solidFill>
                <a:srgbClr val="00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kern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just" fontAlgn="base">
              <a:lnSpc>
                <a:spcPct val="130000"/>
              </a:lnSpc>
              <a:spcBef>
                <a:spcPts val="0"/>
              </a:spcBef>
              <a:buFontTx/>
              <a:buChar char="-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이 테이블 에서는 제품번호가 주식별자가 되며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유일한 식별자 역할을 해야 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그러나 테이블에 있는 속성값을 보면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제품명 재고수량과 함께 중복되어 나타나고 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이와 같이 기준이 되는 결정자가 중복 된다면 ‘ 주식별자는 유일하다’ 는 전제를 만족시키지 못하므로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엔티티타입으로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의미가 없고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물리적으로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PK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가 존재하는 데이터베이스 테이블로 구현할 수 없는 구조다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R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b="1" kern="0" spc="0" dirty="0">
              <a:solidFill>
                <a:srgbClr val="00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A4C40EF-A4EC-4F7A-AA8B-4D43BE9AD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704" y="2839724"/>
            <a:ext cx="9852592" cy="228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758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295D2CC-1F16-4382-A6FB-1B0151346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정규화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71BD0782-3D9F-4E32-8537-01B9E45C0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6902"/>
            <a:ext cx="10515600" cy="4933507"/>
          </a:xfrm>
        </p:spPr>
        <p:txBody>
          <a:bodyPr>
            <a:normAutofit/>
          </a:bodyPr>
          <a:lstStyle/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차 정규화 실시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algn="just" fontAlgn="base">
              <a:lnSpc>
                <a:spcPct val="130000"/>
              </a:lnSpc>
              <a:spcBef>
                <a:spcPts val="0"/>
              </a:spcBef>
              <a:buFontTx/>
              <a:buChar char="-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테이블 하나의 컬럼에는 여러 개의 데이터 값이 중복되어 나타나지 않아야 한다는 것이다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이는 각 속성값이 반복집단이 없는 원자 값으로만 구성되어야 한다는 것을 의미한다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이를 다시 정의하면 “ 모든 엔티티에는 하나의 속성만 있어야 하며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반복되는 속성의 집단은 별도의 엔티티로 분리한다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.”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로 정의할 수 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algn="just" fontAlgn="base">
              <a:lnSpc>
                <a:spcPct val="130000"/>
              </a:lnSpc>
              <a:spcBef>
                <a:spcPts val="0"/>
              </a:spcBef>
              <a:buFontTx/>
              <a:buChar char="-"/>
            </a:pPr>
            <a:endParaRPr lang="en-US" altLang="ko-KR" sz="1800" kern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just" fontAlgn="base">
              <a:lnSpc>
                <a:spcPct val="130000"/>
              </a:lnSpc>
              <a:spcBef>
                <a:spcPts val="0"/>
              </a:spcBef>
              <a:buFontTx/>
              <a:buChar char="-"/>
            </a:pPr>
            <a:endParaRPr lang="en-US" altLang="ko-KR" sz="1800" kern="0" spc="0" dirty="0">
              <a:solidFill>
                <a:srgbClr val="00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just" fontAlgn="base">
              <a:lnSpc>
                <a:spcPct val="130000"/>
              </a:lnSpc>
              <a:spcBef>
                <a:spcPts val="0"/>
              </a:spcBef>
              <a:buFontTx/>
              <a:buChar char="-"/>
            </a:pPr>
            <a:endParaRPr lang="en-US" altLang="ko-KR" sz="1800" kern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indent="0" algn="just" fontAlgn="base">
              <a:lnSpc>
                <a:spcPct val="130000"/>
              </a:lnSpc>
              <a:spcBef>
                <a:spcPts val="0"/>
              </a:spcBef>
              <a:buNone/>
            </a:pPr>
            <a:endParaRPr lang="en-US" altLang="ko-KR" sz="1800" kern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just" fontAlgn="base">
              <a:lnSpc>
                <a:spcPct val="130000"/>
              </a:lnSpc>
              <a:spcBef>
                <a:spcPts val="0"/>
              </a:spcBef>
              <a:buFontTx/>
              <a:buChar char="-"/>
            </a:pPr>
            <a:endParaRPr lang="en-US" altLang="ko-KR" sz="1800" kern="0" spc="0" dirty="0">
              <a:solidFill>
                <a:srgbClr val="00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just" fontAlgn="base">
              <a:lnSpc>
                <a:spcPct val="130000"/>
              </a:lnSpc>
              <a:spcBef>
                <a:spcPts val="0"/>
              </a:spcBef>
              <a:buFontTx/>
              <a:buChar char="-"/>
            </a:pP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kern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kern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R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800" kern="0" spc="0" dirty="0">
              <a:solidFill>
                <a:srgbClr val="00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R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800" kern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R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800" kern="0" spc="0" dirty="0">
              <a:solidFill>
                <a:srgbClr val="00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R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800" kern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R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800" kern="0" spc="0" dirty="0">
              <a:solidFill>
                <a:srgbClr val="00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indent="0" algn="just" fontAlgn="base">
              <a:lnSpc>
                <a:spcPct val="130000"/>
              </a:lnSpc>
              <a:spcBef>
                <a:spcPts val="0"/>
              </a:spcBef>
              <a:buNone/>
            </a:pP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R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b="1" kern="0" spc="0" dirty="0">
              <a:solidFill>
                <a:srgbClr val="00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46173FC-9B4D-47DD-A9F8-179DED1FA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800" y="3588118"/>
            <a:ext cx="7497614" cy="16858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B794EA66-F5C7-4EA4-8ECE-3370C8569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596" y="5327079"/>
            <a:ext cx="5606125" cy="140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2768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295D2CC-1F16-4382-A6FB-1B0151346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정규화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71BD0782-3D9F-4E32-8537-01B9E45C0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6902"/>
            <a:ext cx="10515600" cy="4933507"/>
          </a:xfrm>
        </p:spPr>
        <p:txBody>
          <a:bodyPr>
            <a:normAutofit/>
          </a:bodyPr>
          <a:lstStyle/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제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정규형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복합키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Compsit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Primary Key)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로 구성된 경우 해당 테이블 안의 컬럼들은 복합키 전체에 의존적이어야 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만일 복합키 일부에 의존적인 컬럼이 존재한다면 이를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제거해야한다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kern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R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800" kern="0" spc="0" dirty="0">
              <a:solidFill>
                <a:srgbClr val="00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R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800" kern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R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800" kern="0" spc="0" dirty="0">
              <a:solidFill>
                <a:srgbClr val="00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R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800" kern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R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800" kern="0" spc="0" dirty="0">
              <a:solidFill>
                <a:srgbClr val="00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kern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R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b="1" kern="0" spc="0" dirty="0">
              <a:solidFill>
                <a:srgbClr val="00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E16B15C-8BB3-474D-AD0E-E1681D988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580" y="2832358"/>
            <a:ext cx="774382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6602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295D2CC-1F16-4382-A6FB-1B0151346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정규화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71BD0782-3D9F-4E32-8537-01B9E45C0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6902"/>
            <a:ext cx="10515600" cy="4933507"/>
          </a:xfrm>
        </p:spPr>
        <p:txBody>
          <a:bodyPr>
            <a:normAutofit/>
          </a:bodyPr>
          <a:lstStyle/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차 정규화 </a:t>
            </a:r>
            <a:r>
              <a:rPr lang="ko-KR" altLang="en-US" sz="1800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실시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- 2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차정규화는 주식별자에 종속적이지 않고 주식별자를 구성하는 일부속성에 종속적인 속성을 분리하는 것이다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 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차정규화를 진행하였지만 속성 중에 주식별자에 종속적이지 않고 주식별자를 구성하는 속성의 일부에 종속된 부분 종속 속성을 분리하는 것이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차 정규화다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결국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차 정규화를 진행하면 각각의 속성들은 자신이 속한 테이블의 주식별자에 의해 완전 함수적 종속 관계를 이루게 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algn="just" fontAlgn="base">
              <a:lnSpc>
                <a:spcPct val="130000"/>
              </a:lnSpc>
              <a:spcBef>
                <a:spcPts val="0"/>
              </a:spcBef>
              <a:buFontTx/>
              <a:buChar char="-"/>
            </a:pPr>
            <a:endParaRPr lang="en-US" altLang="ko-KR" sz="1800" kern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just" fontAlgn="base">
              <a:lnSpc>
                <a:spcPct val="130000"/>
              </a:lnSpc>
              <a:spcBef>
                <a:spcPts val="0"/>
              </a:spcBef>
              <a:buFontTx/>
              <a:buChar char="-"/>
            </a:pPr>
            <a:endParaRPr lang="en-US" altLang="ko-KR" sz="1800" kern="0" spc="0" dirty="0">
              <a:solidFill>
                <a:srgbClr val="00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just" fontAlgn="base">
              <a:lnSpc>
                <a:spcPct val="130000"/>
              </a:lnSpc>
              <a:spcBef>
                <a:spcPts val="0"/>
              </a:spcBef>
              <a:buFontTx/>
              <a:buChar char="-"/>
            </a:pPr>
            <a:r>
              <a:rPr lang="en-US" altLang="ko-KR" sz="18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                                            2</a:t>
            </a:r>
            <a:r>
              <a:rPr lang="ko-KR" altLang="en-US" sz="18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차정규화 전</a:t>
            </a:r>
            <a:endParaRPr lang="en-US" altLang="ko-KR" sz="1800" kern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just" fontAlgn="base">
              <a:lnSpc>
                <a:spcPct val="130000"/>
              </a:lnSpc>
              <a:spcBef>
                <a:spcPts val="0"/>
              </a:spcBef>
              <a:buFontTx/>
              <a:buChar char="-"/>
            </a:pPr>
            <a:endParaRPr lang="en-US" altLang="ko-KR" sz="1800" kern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just" fontAlgn="base">
              <a:lnSpc>
                <a:spcPct val="130000"/>
              </a:lnSpc>
              <a:spcBef>
                <a:spcPts val="0"/>
              </a:spcBef>
              <a:buFontTx/>
              <a:buChar char="-"/>
            </a:pPr>
            <a:endParaRPr lang="en-US" altLang="ko-KR" sz="1800" kern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just" fontAlgn="base">
              <a:lnSpc>
                <a:spcPct val="130000"/>
              </a:lnSpc>
              <a:spcBef>
                <a:spcPts val="0"/>
              </a:spcBef>
              <a:buFontTx/>
              <a:buChar char="-"/>
            </a:pPr>
            <a:endParaRPr lang="en-US" altLang="ko-KR" sz="1800" kern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just" fontAlgn="base">
              <a:lnSpc>
                <a:spcPct val="130000"/>
              </a:lnSpc>
              <a:spcBef>
                <a:spcPts val="0"/>
              </a:spcBef>
              <a:buFontTx/>
              <a:buChar char="-"/>
            </a:pPr>
            <a:r>
              <a:rPr lang="en-US" altLang="ko-KR" sz="18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                2</a:t>
            </a:r>
            <a:r>
              <a:rPr lang="ko-KR" altLang="en-US" sz="18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차 정규화 후</a:t>
            </a:r>
            <a:endParaRPr lang="en-US" altLang="ko-KR" sz="1800" kern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indent="0" algn="just" fontAlgn="base">
              <a:lnSpc>
                <a:spcPct val="130000"/>
              </a:lnSpc>
              <a:spcBef>
                <a:spcPts val="0"/>
              </a:spcBef>
              <a:buNone/>
            </a:pPr>
            <a:endParaRPr lang="en-US" altLang="ko-KR" sz="1800" kern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just" fontAlgn="base">
              <a:lnSpc>
                <a:spcPct val="130000"/>
              </a:lnSpc>
              <a:spcBef>
                <a:spcPts val="0"/>
              </a:spcBef>
              <a:buFontTx/>
              <a:buChar char="-"/>
            </a:pPr>
            <a:endParaRPr lang="en-US" altLang="ko-KR" sz="1800" kern="0" spc="0" dirty="0">
              <a:solidFill>
                <a:srgbClr val="00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just" fontAlgn="base">
              <a:lnSpc>
                <a:spcPct val="130000"/>
              </a:lnSpc>
              <a:spcBef>
                <a:spcPts val="0"/>
              </a:spcBef>
              <a:buFontTx/>
              <a:buChar char="-"/>
            </a:pP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kern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kern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R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800" kern="0" spc="0" dirty="0">
              <a:solidFill>
                <a:srgbClr val="00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R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800" kern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R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800" kern="0" spc="0" dirty="0">
              <a:solidFill>
                <a:srgbClr val="00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R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800" kern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R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800" kern="0" spc="0" dirty="0">
              <a:solidFill>
                <a:srgbClr val="00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indent="0" algn="just" fontAlgn="base">
              <a:lnSpc>
                <a:spcPct val="130000"/>
              </a:lnSpc>
              <a:spcBef>
                <a:spcPts val="0"/>
              </a:spcBef>
              <a:buNone/>
            </a:pP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R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b="1" kern="0" spc="0" dirty="0">
              <a:solidFill>
                <a:srgbClr val="00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5BC9B029-8D88-4438-A118-1385B5CE7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773" y="3736404"/>
            <a:ext cx="3905250" cy="15906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82DABAEE-9ED4-46F6-BC16-366A1F16C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596" y="5327079"/>
            <a:ext cx="5429250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464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295D2CC-1F16-4382-A6FB-1B0151346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정규화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71BD0782-3D9F-4E32-8537-01B9E45C0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6902"/>
            <a:ext cx="10515600" cy="4933507"/>
          </a:xfrm>
        </p:spPr>
        <p:txBody>
          <a:bodyPr>
            <a:normAutofit/>
          </a:bodyPr>
          <a:lstStyle/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제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정규형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한 테이블 안의 모든 키가 아닌 컬럼들은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기본키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(Primary key)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에 의존해야 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만일 키가 아닌 컬럼에 종속되는 속성이 존재한다면 이를 제거해야 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kern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R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800" kern="0" spc="0" dirty="0">
              <a:solidFill>
                <a:srgbClr val="00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R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800" kern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R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800" kern="0" spc="0" dirty="0">
              <a:solidFill>
                <a:srgbClr val="00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R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800" kern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R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800" kern="0" spc="0" dirty="0">
              <a:solidFill>
                <a:srgbClr val="00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kern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R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b="1" kern="0" spc="0" dirty="0">
              <a:solidFill>
                <a:srgbClr val="00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29E8B71-7FD6-4E92-8462-751B965D1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268" y="3117333"/>
            <a:ext cx="56007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429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295D2CC-1F16-4382-A6FB-1B0151346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정규화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71BD0782-3D9F-4E32-8537-01B9E45C0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6902"/>
            <a:ext cx="10515600" cy="4933507"/>
          </a:xfrm>
        </p:spPr>
        <p:txBody>
          <a:bodyPr>
            <a:normAutofit/>
          </a:bodyPr>
          <a:lstStyle/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◆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굴림" panose="020B0600000101010101" pitchFamily="50" charset="-127"/>
              </a:rPr>
              <a:t>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차 정규화 실시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속성에 종속적인 속성을 분리하는 것이다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즉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차 정규화나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차 정규화를 통해 분리된 테이블에서 속성 중 식별자에 종속된 속성 중에서 다시 속성 간의 종속관계가 발생한다면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차 정규화를 진행한다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- 3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차 정규화의 대상이 되는 속성들은 </a:t>
            </a:r>
            <a:r>
              <a:rPr lang="ko-KR" altLang="en-US" sz="1800" b="1" kern="0" spc="0" dirty="0">
                <a:solidFill>
                  <a:srgbClr val="FF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이전종속 관계속성</a:t>
            </a:r>
            <a:r>
              <a:rPr lang="en-US" altLang="ko-KR" sz="1800" b="1" kern="0" spc="0" dirty="0">
                <a:solidFill>
                  <a:srgbClr val="FF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800" b="1" kern="0" spc="0" dirty="0">
                <a:solidFill>
                  <a:srgbClr val="FF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이행 함수 종속</a:t>
            </a:r>
            <a:r>
              <a:rPr lang="ko-KR" altLang="en-US" sz="1800" b="1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관계</a:t>
            </a:r>
            <a:r>
              <a:rPr lang="en-US" altLang="ko-KR" sz="1800" b="1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이라고 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즉 주식별자에 의한 종속적인 속성 중에서 다시 다른 속성을 결정하는 결정자가 존재하여 다른 속성이 이 결정자에 속성에 종속된 관계를 나타내는 관계다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algn="just" fontAlgn="base">
              <a:lnSpc>
                <a:spcPct val="130000"/>
              </a:lnSpc>
              <a:spcBef>
                <a:spcPts val="0"/>
              </a:spcBef>
              <a:buFontTx/>
              <a:buChar char="-"/>
            </a:pPr>
            <a:endParaRPr lang="en-US" altLang="ko-KR" sz="1800" kern="0" spc="0" dirty="0">
              <a:solidFill>
                <a:srgbClr val="00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indent="0" algn="just" fontAlgn="base">
              <a:lnSpc>
                <a:spcPct val="130000"/>
              </a:lnSpc>
              <a:spcBef>
                <a:spcPts val="0"/>
              </a:spcBef>
              <a:buNone/>
            </a:pPr>
            <a:endParaRPr lang="en-US" altLang="ko-KR" sz="1800" kern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just" fontAlgn="base">
              <a:lnSpc>
                <a:spcPct val="130000"/>
              </a:lnSpc>
              <a:spcBef>
                <a:spcPts val="0"/>
              </a:spcBef>
              <a:buFontTx/>
              <a:buChar char="-"/>
            </a:pPr>
            <a:endParaRPr lang="en-US" altLang="ko-KR" sz="1800" kern="0" spc="0" dirty="0">
              <a:solidFill>
                <a:srgbClr val="00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just" fontAlgn="base">
              <a:lnSpc>
                <a:spcPct val="130000"/>
              </a:lnSpc>
              <a:spcBef>
                <a:spcPts val="0"/>
              </a:spcBef>
              <a:buFontTx/>
              <a:buChar char="-"/>
            </a:pP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kern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kern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R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800" kern="0" spc="0" dirty="0">
              <a:solidFill>
                <a:srgbClr val="00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R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800" kern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R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800" kern="0" spc="0" dirty="0">
              <a:solidFill>
                <a:srgbClr val="00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R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800" kern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R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800" kern="0" spc="0" dirty="0">
              <a:solidFill>
                <a:srgbClr val="00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indent="0" algn="just" fontAlgn="base">
              <a:lnSpc>
                <a:spcPct val="130000"/>
              </a:lnSpc>
              <a:spcBef>
                <a:spcPts val="0"/>
              </a:spcBef>
              <a:buNone/>
            </a:pP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R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b="1" kern="0" spc="0" dirty="0">
              <a:solidFill>
                <a:srgbClr val="00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405F8344-7E7C-4527-8036-5B7FD4B79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440" y="4014791"/>
            <a:ext cx="466725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42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9F75CCF-4041-4B46-87BE-7747B699B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반정규화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7F8C5CA2-FD36-4A55-8D21-AC4C6832B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반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정규화란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정규화 된 엔티티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속성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관계를 시스템의 성능향상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개발과 운영을 단순화 하기 위해 데이터 모델을 통합하는 프로세스 모델링이다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반정규화를 할 때 가장 중요하게 검토해야할 기준은 각각의 엔티티와 속성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관계에 대해 데이터의 정합성과 데이터의 무결성을 우선으로 할지 데이터베이스 구성의 단순화와 성능을 우선으로 할지에 달려있다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즉 데이터 베이스의 성능 향상을 위하여 데이터의 중복을 허용하고 조인을 줄이는 데이터베이스 성능 향상 방법이다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반정규화는 조회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(Select)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속도를 향상하지만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데이터 모델의 유연성은 낮아진다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6472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B224D85-0190-4485-A041-64B3455DE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191"/>
          </a:xfrm>
        </p:spPr>
        <p:txBody>
          <a:bodyPr>
            <a:normAutofit/>
          </a:bodyPr>
          <a:lstStyle/>
          <a:p>
            <a:pPr algn="just"/>
            <a:r>
              <a:rPr lang="ko-KR" altLang="en-US" sz="3600" dirty="0"/>
              <a:t>데이터 모델링이 필요한 주요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CC99646-FCD0-4D25-A602-FBBB6E45A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3377"/>
            <a:ext cx="10515600" cy="4943586"/>
          </a:xfrm>
        </p:spPr>
        <p:txBody>
          <a:bodyPr/>
          <a:lstStyle/>
          <a:p>
            <a:r>
              <a:rPr lang="ko-KR" altLang="en-US" dirty="0"/>
              <a:t>업무 정보를 구성하는 기초가 되는 정보들에 대해 일정한 표기법에 의해 표현함으로써 정보시스템 구축의 대상이 되는 업무 내용을 정확하게 분석해야 하기 때문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분석된 모델을 가지고 실제 데이터베이스를 생성하여 개발 및 데이터관리에 사용하기 위한 것</a:t>
            </a:r>
            <a:endParaRPr lang="en-US" altLang="ko-KR" dirty="0"/>
          </a:p>
          <a:p>
            <a:r>
              <a:rPr lang="ko-KR" altLang="en-US" dirty="0"/>
              <a:t>단지 데이터베이스만을 구축하기 윈한 용도로 쓰이는 것이 아니라 데이터모델링 자체로서 업무를 설명하고 분석하는 부분에서도 매우 중요한 의미를 가지고 있다고 할 수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0458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0331514-EEAF-4F62-9EB8-64FFCA5F5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반정규화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F2D92DB-8547-4026-A6B9-C0E740DB8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/>
              <a:t>반정규화를 수행하는 경우</a:t>
            </a:r>
            <a:endParaRPr lang="en-US" altLang="ko-KR"/>
          </a:p>
          <a:p>
            <a:pPr marL="514350" indent="-514350">
              <a:buAutoNum type="arabicPeriod"/>
            </a:pPr>
            <a:r>
              <a:rPr lang="ko-KR" altLang="en-US" dirty="0"/>
              <a:t>정규화에 충실하면 종속성</a:t>
            </a:r>
            <a:r>
              <a:rPr lang="en-US" altLang="ko-KR" dirty="0"/>
              <a:t>, </a:t>
            </a:r>
            <a:r>
              <a:rPr lang="ko-KR" altLang="en-US" dirty="0"/>
              <a:t>활용성은 향상되지만 수행 속도가 </a:t>
            </a:r>
            <a:r>
              <a:rPr lang="ko-KR" altLang="en-US" dirty="0" err="1"/>
              <a:t>느려지는</a:t>
            </a:r>
            <a:r>
              <a:rPr lang="ko-KR" altLang="en-US" dirty="0"/>
              <a:t> 경우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다양한 범위를 자주</a:t>
            </a:r>
            <a:r>
              <a:rPr lang="en-US" altLang="ko-KR" dirty="0"/>
              <a:t> </a:t>
            </a:r>
            <a:r>
              <a:rPr lang="ko-KR" altLang="en-US" dirty="0"/>
              <a:t>처리해야 하는 경우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특정 범위의 데이터만 자주 처리하는 경우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요약</a:t>
            </a:r>
            <a:r>
              <a:rPr lang="en-US" altLang="ko-KR" dirty="0"/>
              <a:t>/ </a:t>
            </a:r>
            <a:r>
              <a:rPr lang="ko-KR" altLang="en-US" dirty="0"/>
              <a:t>집계 정보가 자주 요구되는 경우</a:t>
            </a:r>
          </a:p>
        </p:txBody>
      </p:sp>
    </p:spTree>
    <p:extLst>
      <p:ext uri="{BB962C8B-B14F-4D97-AF65-F5344CB8AC3E}">
        <p14:creationId xmlns:p14="http://schemas.microsoft.com/office/powerpoint/2010/main" val="31912059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03F1E6E-7D23-46DD-9F30-CA3772352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반정규화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1278814-F099-4EC5-9859-EBCCC5950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반정규화를 할 때 고려 사항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다량 데이터 탐색의 경우 인덱스가 아닌 파티션 및 데이터 클러스터링 등의 다양한 물리 저장 기법을 활용하여 성능 개선을 유도할 수 있다</a:t>
            </a:r>
            <a:r>
              <a:rPr lang="en-US" altLang="ko-KR" dirty="0"/>
              <a:t>.</a:t>
            </a:r>
            <a:r>
              <a:rPr lang="ko-KR" altLang="en-US" dirty="0"/>
              <a:t> 다만</a:t>
            </a:r>
            <a:r>
              <a:rPr lang="en-US" altLang="ko-KR" dirty="0"/>
              <a:t>, </a:t>
            </a:r>
            <a:r>
              <a:rPr lang="ko-KR" altLang="en-US" dirty="0"/>
              <a:t>하나의 결과셋을 추출하기 위해 다량의 데이터를 탐색하는 처리가 반복적으로 빈번하게 발생한다면 이때는 반정규화를 고려하는 것이 좋다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/>
              <a:t>이전 또는 이후 위치의 레코드에 대한 탐색은 </a:t>
            </a:r>
            <a:r>
              <a:rPr lang="en-US" altLang="ko-KR" dirty="0"/>
              <a:t>window function</a:t>
            </a:r>
            <a:r>
              <a:rPr lang="ko-KR" altLang="en-US" dirty="0"/>
              <a:t>으로 접근 가능하다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/>
              <a:t>집계 테이블 이외에도 다양한 유현</a:t>
            </a:r>
            <a:r>
              <a:rPr lang="en-US" altLang="ko-KR" dirty="0"/>
              <a:t>(</a:t>
            </a:r>
            <a:r>
              <a:rPr lang="ko-KR" altLang="en-US" dirty="0"/>
              <a:t>다수 테이블의 키 연결 테이블 등</a:t>
            </a:r>
            <a:r>
              <a:rPr lang="en-US" altLang="ko-KR" dirty="0"/>
              <a:t>)</a:t>
            </a:r>
            <a:r>
              <a:rPr lang="ko-KR" altLang="en-US" dirty="0"/>
              <a:t>에 대하여 반정규화 테이블 적용이 필요할 수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07033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반정규화 절차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kumimoji="1" lang="ko-KR" altLang="en-US" dirty="0"/>
              <a:t>① 반정규화 대상을 조사한다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․ </a:t>
            </a:r>
            <a:r>
              <a:rPr kumimoji="1" lang="ko-KR" altLang="en-US" dirty="0"/>
              <a:t>자주 사용되는 테이블에 접근하는 프로세스의 수가 많고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항상 </a:t>
            </a:r>
            <a:r>
              <a:rPr kumimoji="1" lang="ko-KR" altLang="en-US" u="sng" dirty="0"/>
              <a:t>일정한 범위만을 조회하는 경우 </a:t>
            </a:r>
            <a:r>
              <a:rPr kumimoji="1" lang="ko-KR" altLang="en-US" dirty="0"/>
              <a:t>반정규화를 검토한다</a:t>
            </a:r>
            <a:r>
              <a:rPr kumimoji="1" lang="en-US" altLang="ko-KR" dirty="0"/>
              <a:t>.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․ </a:t>
            </a:r>
            <a:r>
              <a:rPr kumimoji="1" lang="ko-KR" altLang="en-US" dirty="0"/>
              <a:t>테이블에 </a:t>
            </a:r>
            <a:r>
              <a:rPr kumimoji="1" lang="ko-KR" altLang="en-US" u="sng" dirty="0"/>
              <a:t>대량의 데이터가 있고 대량의 데이터 범위를 자주 처리</a:t>
            </a:r>
            <a:r>
              <a:rPr kumimoji="1" lang="ko-KR" altLang="en-US" dirty="0"/>
              <a:t>하는 경우 처리 범위를 일정하게 줄이지 않아 성능을 보장할 수 없을 때 반정규화를 검토한다</a:t>
            </a:r>
            <a:r>
              <a:rPr kumimoji="1" lang="en-US" altLang="ko-KR" dirty="0"/>
              <a:t>.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․ </a:t>
            </a:r>
            <a:r>
              <a:rPr kumimoji="1" lang="ko-KR" altLang="en-US" u="sng" dirty="0"/>
              <a:t>통계성 프로세스에 통계 정보가 필요할 때 별도의 통계 테이블</a:t>
            </a:r>
            <a:r>
              <a:rPr kumimoji="1" lang="en-US" altLang="ko-KR" dirty="0"/>
              <a:t>(</a:t>
            </a:r>
            <a:r>
              <a:rPr kumimoji="1" lang="ko-KR" altLang="en-US" dirty="0"/>
              <a:t>반정규화 테이블</a:t>
            </a:r>
            <a:r>
              <a:rPr kumimoji="1" lang="en-US" altLang="ko-KR" dirty="0"/>
              <a:t>) </a:t>
            </a:r>
            <a:r>
              <a:rPr kumimoji="1" lang="ko-KR" altLang="en-US" dirty="0"/>
              <a:t>생성한다</a:t>
            </a:r>
            <a:r>
              <a:rPr kumimoji="1" lang="en-US" altLang="ko-KR" dirty="0"/>
              <a:t>.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․ </a:t>
            </a:r>
            <a:r>
              <a:rPr kumimoji="1" lang="ko-KR" altLang="en-US" u="sng" dirty="0"/>
              <a:t>테이블에 지나치게 조인이 걸려 데이터를 조회하는 작업이 기술적으로 어려울 경우 </a:t>
            </a:r>
            <a:r>
              <a:rPr kumimoji="1" lang="ko-KR" altLang="en-US" dirty="0"/>
              <a:t>반정규화를 검토한다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ko-KR" altLang="en-US" dirty="0"/>
              <a:t>② 반정규화의 대상을 다른 방법으로 처리할 수 있는지 검토한다</a:t>
            </a:r>
            <a:r>
              <a:rPr kumimoji="1" lang="en-US" altLang="ko-KR" dirty="0"/>
              <a:t>.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․ </a:t>
            </a:r>
            <a:r>
              <a:rPr kumimoji="1" lang="ko-KR" altLang="en-US" dirty="0"/>
              <a:t>지나치게 많은 조인이 걸려 데이터를 조회하는 작업이 기술적으로 어려울 경우 </a:t>
            </a:r>
            <a:r>
              <a:rPr kumimoji="1" lang="ko-KR" altLang="en-US" u="sng" dirty="0"/>
              <a:t>뷰를 사용하면 이를 해결</a:t>
            </a:r>
            <a:r>
              <a:rPr kumimoji="1" lang="ko-KR" altLang="en-US" dirty="0"/>
              <a:t>할 수도있다</a:t>
            </a:r>
            <a:r>
              <a:rPr kumimoji="1" lang="en-US" altLang="ko-KR" dirty="0"/>
              <a:t>.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․ </a:t>
            </a:r>
            <a:r>
              <a:rPr kumimoji="1" lang="ko-KR" altLang="en-US" dirty="0"/>
              <a:t>대량의 데이터 처리나 부분 처리 때문에 성능이 저하되는 경우 </a:t>
            </a:r>
            <a:r>
              <a:rPr kumimoji="1" lang="ko-KR" altLang="en-US" u="sng" dirty="0"/>
              <a:t>클러스트링을 적용하거나 인덱스를 조정함으로써 성능을 향상</a:t>
            </a:r>
            <a:r>
              <a:rPr kumimoji="1" lang="ko-KR" altLang="en-US" dirty="0"/>
              <a:t>시킬 수 있다</a:t>
            </a:r>
            <a:r>
              <a:rPr kumimoji="1" lang="en-US" altLang="ko-KR" dirty="0"/>
              <a:t>.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․ </a:t>
            </a:r>
            <a:r>
              <a:rPr kumimoji="1" lang="ko-KR" altLang="en-US" dirty="0"/>
              <a:t>대량의 데이터는 </a:t>
            </a:r>
            <a:r>
              <a:rPr kumimoji="1" lang="en-US" altLang="ko-KR" u="sng" dirty="0"/>
              <a:t>PK</a:t>
            </a:r>
            <a:r>
              <a:rPr kumimoji="1" lang="ko-KR" altLang="en-US" u="sng" dirty="0"/>
              <a:t>의 성격에 따라 부분적인 테이블로 분리할 </a:t>
            </a:r>
            <a:r>
              <a:rPr kumimoji="1" lang="ko-KR" altLang="en-US" dirty="0"/>
              <a:t>수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즉 파티셔닝 기법이 적용되어 성능 저하를 방지할 수 있다</a:t>
            </a:r>
            <a:r>
              <a:rPr kumimoji="1" lang="en-US" altLang="ko-KR" dirty="0"/>
              <a:t>.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․ </a:t>
            </a:r>
            <a:r>
              <a:rPr kumimoji="1" lang="ko-KR" altLang="en-US" u="sng" dirty="0"/>
              <a:t>애플리케이션 로직을 구사하는 방법</a:t>
            </a:r>
            <a:r>
              <a:rPr kumimoji="1" lang="ko-KR" altLang="en-US" dirty="0"/>
              <a:t>을 변경함으로써 성능을 향상 시킬 수 있다</a:t>
            </a:r>
            <a:r>
              <a:rPr kumimoji="1" lang="en-US" altLang="ko-KR" dirty="0"/>
              <a:t>.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③ </a:t>
            </a:r>
            <a:r>
              <a:rPr kumimoji="1" lang="ko-KR" altLang="en-US" dirty="0"/>
              <a:t>반정규화를 적용한다</a:t>
            </a:r>
            <a:r>
              <a:rPr kumimoji="1" lang="en-US" altLang="ko-KR" dirty="0"/>
              <a:t>.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ko-KR" altLang="en-US" dirty="0"/>
              <a:t>테이블</a:t>
            </a:r>
            <a:r>
              <a:rPr kumimoji="1" lang="en-US" altLang="ko-KR" dirty="0"/>
              <a:t>, </a:t>
            </a:r>
            <a:r>
              <a:rPr kumimoji="1" lang="ko-KR" altLang="en-US" dirty="0"/>
              <a:t>속성</a:t>
            </a:r>
            <a:r>
              <a:rPr kumimoji="1" lang="en-US" altLang="ko-KR" dirty="0"/>
              <a:t>,</a:t>
            </a:r>
            <a:r>
              <a:rPr kumimoji="1" lang="ko-KR" altLang="en-US" dirty="0"/>
              <a:t> 관계를 반정규화의 대상으로 삼을 수 있으며</a:t>
            </a:r>
            <a:r>
              <a:rPr kumimoji="1" lang="en-US" altLang="ko-KR" dirty="0"/>
              <a:t>, 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ko-KR" altLang="en-US" dirty="0"/>
              <a:t>꼭 테이블과 속성 관계를 중복으로 가져가는 방법만이 반정규화가 아니라 테이블</a:t>
            </a:r>
            <a:r>
              <a:rPr kumimoji="1" lang="en-US" altLang="ko-KR" dirty="0"/>
              <a:t>, </a:t>
            </a:r>
            <a:r>
              <a:rPr kumimoji="1" lang="ko-KR" altLang="en-US" dirty="0"/>
              <a:t>속성</a:t>
            </a:r>
            <a:r>
              <a:rPr kumimoji="1" lang="en-US" altLang="ko-KR" dirty="0"/>
              <a:t>, </a:t>
            </a:r>
            <a:r>
              <a:rPr kumimoji="1" lang="ko-KR" altLang="en-US" dirty="0"/>
              <a:t>관계를 추가할 수도 있고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분할할 수도 있으며 제거할 수도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84503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3F210DC-0974-4DD5-BAA3-3DB9BB939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반정규화의 종류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="" xmlns:a16="http://schemas.microsoft.com/office/drawing/2014/main" id="{B1CCE36F-5115-4BB0-A95C-B91C192DAB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9586" y="1964072"/>
            <a:ext cx="9592340" cy="335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7848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7E85862-996C-4B08-A3A0-59C43B2A5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반정규화의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3998255-BBC3-4ACA-92EC-14E487D88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① 테이블 병합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먼저 두개의 테이블에 발생하는 프로세스가 동일하게 처리되는 경우가 많은 경우 병합을 고려할 수 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즉 항상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SQL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문장이 두개의 테이블에 조인하여 작성되면 두 테이블은 병합 대상이 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두 테이블을 같이 조회하는 경우가 많고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두 테이블 간의 관계가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1:1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로 지정되어 있으면서 한쪽에 필수 관계인 경우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PK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가 동일하므로 테이블을 병합할 수 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두 테이블 관계가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1:M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이라 할지라도 항상 두 개의 테이블을 조인하여 조회하는 경우에는 데이터의 중복이 발생하더라도 병합 대상이 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슈퍼타입과 서브타입의 관계로 연결되어 있을 경우 테이블을 병합할 수 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75809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7E85862-996C-4B08-A3A0-59C43B2A5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반정규화의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3998255-BBC3-4ACA-92EC-14E487D88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② 테이블 분할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굴림" panose="020B0600000101010101" pitchFamily="50" charset="-127"/>
              </a:rPr>
              <a:t>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엔티티타입이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하나의 테이블로 구축될 경우 테이블을 이용하는 방법에 따라 성능이 저하될 수도 있으므로 테이블을 분할할 수도 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또한 데이터베이스를 운영하는 전략적인 측면에서 테이블을 분할하는 경우도 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다음은 테이블을 분할하는 세 가지 경우다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․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테이블에 속한 모든 속성에 대해 특정 속성들만 집중적으로 사용하는 경우다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․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모든 속성을 이용하더라도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PK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에 따라 특별한 범위만 집중적으로 사용하는 경우가 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이와 같이 부분적인 속성들만 이용하거나 테이블 내 특정 범위의 레코드만 이용한다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․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지역별 데이터 분산 전략이나 데이터 서버 별 분산 전략에 의해 테이블을 분할하는 경우다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첫 번째와 두 번째가 데이터를 조회하는 성능 향상을 위해 테이블을 분할하는 경우라면 세 번째는 데이터 분산 전략에 의해 테이블을 분할하는 경우다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80813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566B96F-B4C4-48B2-8129-0474CFBAF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반정규화의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7B505EB8-827A-4180-9E07-5B6785454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1: 1 </a:t>
            </a:r>
            <a:r>
              <a:rPr lang="ko-KR" altLang="en-US" dirty="0"/>
              <a:t>관계 테이블병합</a:t>
            </a:r>
            <a:endParaRPr lang="en-US" altLang="ko-KR" dirty="0"/>
          </a:p>
          <a:p>
            <a:r>
              <a:rPr lang="ko-KR" altLang="en-US" sz="18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두 개의 </a:t>
            </a:r>
            <a:r>
              <a:rPr lang="ko-KR" altLang="en-US" sz="1800" kern="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엔티티타입이</a:t>
            </a:r>
            <a:r>
              <a:rPr lang="ko-KR" altLang="en-US" sz="18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가지고 있는 다른 </a:t>
            </a:r>
            <a:r>
              <a:rPr lang="ko-KR" altLang="en-US" sz="1800" kern="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엔티티타입과</a:t>
            </a:r>
            <a:r>
              <a:rPr lang="ko-KR" altLang="en-US" sz="18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관계가 비슷하고</a:t>
            </a:r>
            <a:r>
              <a:rPr lang="en-US" altLang="ko-KR" sz="18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데이터를 선택할 때 항상 같은 두 </a:t>
            </a:r>
            <a:r>
              <a:rPr lang="ko-KR" altLang="en-US" sz="1800" kern="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엔티티타입의</a:t>
            </a:r>
            <a:r>
              <a:rPr lang="ko-KR" altLang="en-US" sz="18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정보를 같이 가져와야 한다면 하나의 </a:t>
            </a:r>
            <a:r>
              <a:rPr lang="ko-KR" altLang="en-US" sz="1800" kern="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엔티티타입으로</a:t>
            </a:r>
            <a:r>
              <a:rPr lang="ko-KR" altLang="en-US" sz="18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통합하는 것을 고려해야 한다</a:t>
            </a:r>
            <a:r>
              <a:rPr lang="en-US" altLang="ko-KR" sz="18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endParaRPr lang="en-US" altLang="ko-KR" sz="1800" kern="0" spc="0" dirty="0">
              <a:solidFill>
                <a:srgbClr val="00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1800" kern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1800" kern="0" spc="0" dirty="0">
              <a:solidFill>
                <a:srgbClr val="00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1800" kern="0" spc="0" dirty="0">
              <a:solidFill>
                <a:srgbClr val="00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indent="0">
              <a:buNone/>
            </a:pPr>
            <a:endParaRPr lang="en-US" altLang="ko-KR" sz="1800" kern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indent="0">
              <a:buNone/>
            </a:pPr>
            <a:endParaRPr lang="en-US" altLang="ko-KR" sz="1800" kern="0" spc="0" dirty="0">
              <a:solidFill>
                <a:srgbClr val="00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indent="0">
              <a:buNone/>
            </a:pPr>
            <a:endParaRPr lang="en-US" altLang="ko-KR" sz="1800" kern="0" spc="0" dirty="0">
              <a:solidFill>
                <a:srgbClr val="00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업무규칙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한 번의 청구에 대해서는 한 번의 출금이 발생되고 한 번 출금이 발생할 때는 반드시 하나의 청구서에 의해서만 출금될 수 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해결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청구되었을 때 청구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출급에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하나의 엔티티 발생되고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출급되면 청구할 때 발생된 엔티티의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출급일자를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입력하는 모습이 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0" indent="0" algn="just" fontAlgn="base">
              <a:lnSpc>
                <a:spcPct val="130000"/>
              </a:lnSpc>
              <a:spcBef>
                <a:spcPts val="0"/>
              </a:spcBef>
            </a:pPr>
            <a:r>
              <a:rPr lang="ko-KR" altLang="en-US" sz="18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조건</a:t>
            </a:r>
            <a:r>
              <a:rPr lang="en-US" altLang="ko-KR" sz="18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PK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가 동일하게 사용될 수 있어야 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     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indent="0" algn="just" fontAlgn="base">
              <a:lnSpc>
                <a:spcPct val="130000"/>
              </a:lnSpc>
              <a:spcBef>
                <a:spcPts val="0"/>
              </a:spcBef>
              <a:buNone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      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한시점에서 두 엔티티가 동시에 발생되고 두 엔티티의 속성들이 비슷할 때는 통합하도록 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E78CC61A-149E-4E88-8C31-DED9C0C0E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233" y="2883656"/>
            <a:ext cx="856297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9802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566B96F-B4C4-48B2-8129-0474CFBAF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반정규화의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7B505EB8-827A-4180-9E07-5B6785454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1"/>
          </a:xfrm>
        </p:spPr>
        <p:txBody>
          <a:bodyPr>
            <a:normAutofit fontScale="92500" lnSpcReduction="20000"/>
          </a:bodyPr>
          <a:lstStyle/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kern="0" spc="0" dirty="0">
                <a:solidFill>
                  <a:srgbClr val="3399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엔티티 통합 슈퍼</a:t>
            </a:r>
            <a:r>
              <a:rPr lang="en-US" altLang="ko-KR" sz="1800" b="1" kern="0" spc="0" dirty="0">
                <a:solidFill>
                  <a:srgbClr val="3399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sz="1800" b="1" kern="0" spc="0" dirty="0">
                <a:solidFill>
                  <a:srgbClr val="3399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서브타입으로 통합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부동산 관계자로 부동산 전세자와 부동산 소유자가 통합되면서 발생한 관계자 구분을 이용하여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수퍼타입과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서브 타입으로 표현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부동산 전세자는 전세금과 같이 자신에게만 있는 속성이 추가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부동산 소유자는 부동산 등록일과 같이 자신의 엔티티에서만 필요한 속성이 추가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indent="0" algn="just" fontAlgn="base">
              <a:lnSpc>
                <a:spcPct val="130000"/>
              </a:lnSpc>
              <a:spcBef>
                <a:spcPts val="0"/>
              </a:spcBef>
              <a:buNone/>
            </a:pPr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indent="0" algn="just" fontAlgn="base">
              <a:lnSpc>
                <a:spcPct val="130000"/>
              </a:lnSpc>
              <a:spcBef>
                <a:spcPts val="0"/>
              </a:spcBef>
              <a:buNone/>
            </a:pPr>
            <a:endParaRPr lang="en-US" altLang="ko-KR" sz="1800" kern="0" dirty="0">
              <a:solidFill>
                <a:srgbClr val="000000"/>
              </a:solidFill>
              <a:latin typeface="바탕" panose="02030600000101010101" pitchFamily="18" charset="-127"/>
            </a:endParaRPr>
          </a:p>
          <a:p>
            <a:pPr marL="0" indent="0" algn="just" fontAlgn="base">
              <a:lnSpc>
                <a:spcPct val="130000"/>
              </a:lnSpc>
              <a:spcBef>
                <a:spcPts val="0"/>
              </a:spcBef>
              <a:buNone/>
            </a:pPr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indent="0" algn="just" fontAlgn="base">
              <a:lnSpc>
                <a:spcPct val="130000"/>
              </a:lnSpc>
              <a:spcBef>
                <a:spcPts val="0"/>
              </a:spcBef>
              <a:buNone/>
            </a:pPr>
            <a:endParaRPr lang="en-US" altLang="ko-KR" sz="1800" kern="0" dirty="0">
              <a:solidFill>
                <a:srgbClr val="000000"/>
              </a:solidFill>
              <a:latin typeface="바탕" panose="02030600000101010101" pitchFamily="18" charset="-127"/>
            </a:endParaRPr>
          </a:p>
          <a:p>
            <a:pPr marL="0" indent="0" algn="just" fontAlgn="base">
              <a:lnSpc>
                <a:spcPct val="130000"/>
              </a:lnSpc>
              <a:spcBef>
                <a:spcPts val="0"/>
              </a:spcBef>
              <a:buNone/>
            </a:pPr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indent="0" algn="just" fontAlgn="base">
              <a:lnSpc>
                <a:spcPct val="130000"/>
              </a:lnSpc>
              <a:spcBef>
                <a:spcPts val="0"/>
              </a:spcBef>
              <a:buNone/>
            </a:pPr>
            <a:endParaRPr lang="en-US" altLang="ko-KR" sz="1800" kern="0" dirty="0">
              <a:solidFill>
                <a:srgbClr val="000000"/>
              </a:solidFill>
              <a:latin typeface="바탕" panose="02030600000101010101" pitchFamily="18" charset="-127"/>
            </a:endParaRPr>
          </a:p>
          <a:p>
            <a:pPr marL="0" indent="0" algn="just" fontAlgn="base">
              <a:lnSpc>
                <a:spcPct val="130000"/>
              </a:lnSpc>
              <a:spcBef>
                <a:spcPts val="0"/>
              </a:spcBef>
              <a:buNone/>
            </a:pPr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indent="0" algn="just" fontAlgn="base">
              <a:lnSpc>
                <a:spcPct val="130000"/>
              </a:lnSpc>
              <a:spcBef>
                <a:spcPts val="0"/>
              </a:spcBef>
              <a:buNone/>
            </a:pPr>
            <a:endParaRPr lang="en-US" altLang="ko-KR" sz="1800" kern="0" dirty="0">
              <a:solidFill>
                <a:srgbClr val="000000"/>
              </a:solidFill>
              <a:latin typeface="바탕" panose="02030600000101010101" pitchFamily="18" charset="-127"/>
            </a:endParaRPr>
          </a:p>
          <a:p>
            <a:pPr marL="0" indent="0" algn="just" fontAlgn="base">
              <a:lnSpc>
                <a:spcPct val="130000"/>
              </a:lnSpc>
              <a:spcBef>
                <a:spcPts val="0"/>
              </a:spcBef>
              <a:buNone/>
            </a:pPr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indent="0" algn="just" fontAlgn="base">
              <a:lnSpc>
                <a:spcPct val="130000"/>
              </a:lnSpc>
              <a:spcBef>
                <a:spcPts val="0"/>
              </a:spcBef>
              <a:buNone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슈퍼타입과 서브타입의 관계로 연결되어 있을 경우 테이블을 병합할 수 있다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85DC8A18-3E99-40CB-A5C8-79003034F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996" y="3261122"/>
            <a:ext cx="4047572" cy="259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5888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7E85862-996C-4B08-A3A0-59C43B2A5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반정규화의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3998255-BBC3-4ACA-92EC-14E487D88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▷ 테이블의 수직적 분할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테이블에 속한 모든 속성을 사용하지 않고 특정 속성들만 집중적으로 사용한다면 테이블 분할의 이유가 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A54134B-5C2F-41C7-86B6-E24E86FA1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015" y="2810136"/>
            <a:ext cx="6139970" cy="350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0819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7E85862-996C-4B08-A3A0-59C43B2A5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반정규화의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3998255-BBC3-4ACA-92EC-14E487D88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▷ 테이블의 수평적 분할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보통 기업이나 관공서는 본사와 지사가 떨어져 있는 경우가 많다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이와 같이 동일한 기능을 하는 기관이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여러지역에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떨어져 있으면 각 지사별로 데이터베이스의 구조는 비슷하지만 이용하는 데이터는 서로 다른 로우를 이용하는 경우가 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B4077FD6-7C62-4C4A-B3E2-ABE842AF4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888" y="3633455"/>
            <a:ext cx="700087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71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B224D85-0190-4485-A041-64B3455DE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191"/>
          </a:xfrm>
        </p:spPr>
        <p:txBody>
          <a:bodyPr>
            <a:normAutofit/>
          </a:bodyPr>
          <a:lstStyle/>
          <a:p>
            <a:pPr algn="just"/>
            <a:r>
              <a:rPr lang="ko-KR" altLang="en-US" sz="3600" dirty="0"/>
              <a:t>데이터모델링을 할 때 유의 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CC99646-FCD0-4D25-A602-FBBB6E45A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3377"/>
            <a:ext cx="10515600" cy="4943586"/>
          </a:xfrm>
        </p:spPr>
        <p:txBody>
          <a:bodyPr/>
          <a:lstStyle/>
          <a:p>
            <a:r>
              <a:rPr lang="ko-KR" altLang="en-US" dirty="0"/>
              <a:t>중복성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같은데이터를</a:t>
            </a:r>
            <a:r>
              <a:rPr lang="ko-KR" altLang="en-US" dirty="0"/>
              <a:t> 사용하는 사람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그리고 장소를 파악하는데 도움을 줌으로써 데이터베이스가 여러 장소에 같은 정보를 저장하는 잘못을 하지 않도록 한다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C38C06AB-8146-4DBD-918C-7D1A89E6D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144" y="3208842"/>
            <a:ext cx="9966096" cy="302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4911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7E85862-996C-4B08-A3A0-59C43B2A5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반정규화의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3998255-BBC3-4ACA-92EC-14E487D88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r>
              <a:rPr lang="ko-KR" altLang="en-US" sz="1800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■ 컬럼 반정규화 방법</a:t>
            </a:r>
            <a:endParaRPr lang="en-US" altLang="ko-KR" sz="1800" b="1" kern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r>
              <a:rPr lang="en-US" altLang="ko-KR" sz="1800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(1) </a:t>
            </a:r>
            <a:r>
              <a:rPr lang="ko-KR" altLang="en-US" sz="1800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중복 컬럼 방법</a:t>
            </a: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r>
              <a:rPr lang="en-US" altLang="ko-KR" sz="1800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1800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컬럼의 반정규화 역시 성능 향상을 위해 이루어진다는 사실은 다른 반정규화의 이유와 비슷하나 인덱스 사용을 고려한 반정규화는 컬럼 반정규화의 특별한 이유다</a:t>
            </a:r>
            <a:r>
              <a:rPr lang="en-US" altLang="ko-KR" sz="1800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endParaRPr lang="en-US" altLang="ko-KR" sz="1800" b="1" kern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r>
              <a:rPr lang="en-US" altLang="ko-KR" sz="1800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(2) </a:t>
            </a:r>
            <a:r>
              <a:rPr lang="ko-KR" altLang="en-US" sz="1800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중복 컬럼 특징</a:t>
            </a: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r>
              <a:rPr lang="en-US" altLang="ko-KR" sz="1800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1800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자주 조인이 발생하는 컬럼이나 간단한 컬럼만 읽어도 되는데</a:t>
            </a:r>
            <a:r>
              <a:rPr lang="en-US" altLang="ko-KR" sz="1800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접근경로가 너무 복잡한 경우는 컬럼값을 더하여 또 하나의 컬럼을 만듦으로써 테이블에 대한 읽기 성능을 향상 시킬 수 있는고 </a:t>
            </a:r>
            <a:r>
              <a:rPr lang="en-US" altLang="ko-KR" sz="1800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SQL</a:t>
            </a:r>
            <a:r>
              <a:rPr lang="ko-KR" altLang="en-US" sz="1800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문장 작성중 좀더 용이하게 할 수 있다</a:t>
            </a:r>
            <a:r>
              <a:rPr lang="en-US" altLang="ko-KR" sz="1800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r>
              <a:rPr lang="ko-KR" altLang="en-US" sz="1800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그러나 중복컬럼은 다음과 같이 좋지 않은 면도 있다</a:t>
            </a:r>
            <a:r>
              <a:rPr lang="en-US" altLang="ko-KR" sz="1800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r>
              <a:rPr lang="ko-KR" altLang="en-US" sz="1800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가능하면 컬럼을 여러 테이블에 중복하여 위치시크는 것보다는 한 테이블에서 관리하여 </a:t>
            </a:r>
            <a:r>
              <a:rPr lang="en-US" altLang="ko-KR" sz="1800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SQL</a:t>
            </a:r>
            <a:r>
              <a:rPr lang="ko-KR" altLang="en-US" sz="1800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문장을 효과적으로 작성하는 방법을 강구해야 할 것이다</a:t>
            </a:r>
            <a:r>
              <a:rPr lang="en-US" altLang="ko-KR" sz="1800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endParaRPr lang="en-US" altLang="ko-KR" sz="1800" b="1" kern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r>
              <a:rPr lang="en-US" altLang="ko-KR" sz="1800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(3) </a:t>
            </a:r>
            <a:r>
              <a:rPr lang="ko-KR" altLang="en-US" sz="1800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중복컬럼 추가</a:t>
            </a: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r>
              <a:rPr lang="ko-KR" altLang="en-US" sz="1800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▶ 해당 테이블에서 자주 사용하는 컬럼인 경우 중복시킨다</a:t>
            </a:r>
            <a:r>
              <a:rPr lang="en-US" altLang="ko-KR" sz="1800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r>
              <a:rPr lang="en-US" altLang="ko-KR" sz="1800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▶ </a:t>
            </a:r>
            <a:r>
              <a:rPr lang="ko-KR" altLang="en-US" sz="1800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데이터를 조회하는 경로를 단축하기 위해 컬럼을 중복시킨다</a:t>
            </a:r>
            <a:r>
              <a:rPr lang="en-US" altLang="ko-KR" sz="1800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06778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반정규화의 종류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altLang="ko-KR" dirty="0"/>
              <a:t>(4) </a:t>
            </a:r>
            <a:r>
              <a:rPr lang="ko-KR" altLang="en-US" dirty="0"/>
              <a:t>이력 데이터 모델의 컬럼추가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ko-KR" altLang="en-US" dirty="0"/>
              <a:t>▶ 변경 이력 발생 이력에 대한 최신 정보 컬럼추가</a:t>
            </a:r>
          </a:p>
          <a:p>
            <a:pPr marL="0" indent="0">
              <a:lnSpc>
                <a:spcPct val="140000"/>
              </a:lnSpc>
              <a:spcBef>
                <a:spcPts val="2200"/>
              </a:spcBef>
              <a:buNone/>
            </a:pPr>
            <a:r>
              <a:rPr lang="en-US" altLang="ko-KR" dirty="0"/>
              <a:t>-  </a:t>
            </a:r>
            <a:r>
              <a:rPr lang="ko-KR" altLang="en-US" dirty="0"/>
              <a:t>변경이력이나 발생이력의 경우 현재 정보를 찾기 위해서는 항상 가장 최근의 날짜를 찾아야하는경우가 자주 나타난다</a:t>
            </a:r>
            <a:r>
              <a:rPr lang="en-US" altLang="ko-KR" dirty="0"/>
              <a:t>. </a:t>
            </a:r>
            <a:r>
              <a:rPr lang="ko-KR" altLang="en-US" dirty="0"/>
              <a:t>이때 날짜를 이용하여 데이터를 조회하는 경우가 많은데</a:t>
            </a:r>
            <a:r>
              <a:rPr lang="en-US" altLang="ko-KR" dirty="0"/>
              <a:t>, SQL</a:t>
            </a:r>
            <a:r>
              <a:rPr lang="ko-KR" altLang="en-US" dirty="0"/>
              <a:t>문장을 잘못 작성하여 성능 문제를 일으키는 경우가 많다</a:t>
            </a:r>
            <a:r>
              <a:rPr lang="en-US" altLang="ko-KR" dirty="0"/>
              <a:t>. DBMS</a:t>
            </a:r>
            <a:r>
              <a:rPr lang="ko-KR" altLang="en-US" dirty="0"/>
              <a:t>에서 지원하는기능에 따라 최근이력을 조회하는 방법이 다를수 있는데</a:t>
            </a:r>
            <a:r>
              <a:rPr lang="en-US" altLang="ko-KR" dirty="0"/>
              <a:t>, </a:t>
            </a:r>
            <a:r>
              <a:rPr lang="ko-KR" altLang="en-US" dirty="0"/>
              <a:t>오라클의 경우 인덱스를 이용한 인트사용</a:t>
            </a:r>
            <a:r>
              <a:rPr lang="en-US" altLang="ko-KR" dirty="0"/>
              <a:t>(/*+INDEX_DESC(</a:t>
            </a:r>
            <a:r>
              <a:rPr lang="ko-KR" altLang="en-US" dirty="0"/>
              <a:t>인덱스이름</a:t>
            </a:r>
            <a:r>
              <a:rPr lang="en-US" altLang="ko-KR" dirty="0"/>
              <a:t>)*/)</a:t>
            </a:r>
            <a:r>
              <a:rPr lang="ko-KR" altLang="en-US" dirty="0"/>
              <a:t>과 </a:t>
            </a:r>
            <a:r>
              <a:rPr lang="en-US" altLang="ko-KR" dirty="0"/>
              <a:t>ROWNUM = 1</a:t>
            </a:r>
            <a:r>
              <a:rPr lang="ko-KR" altLang="en-US" dirty="0"/>
              <a:t>을 이용하여 최근 이력을 조회할수 있다</a:t>
            </a:r>
            <a:r>
              <a:rPr lang="en-US" altLang="ko-KR" dirty="0"/>
              <a:t>. </a:t>
            </a:r>
            <a:r>
              <a:rPr lang="ko-KR" altLang="en-US" dirty="0"/>
              <a:t>그러나 이와같은 기능은 제공하지 않으면 항상 </a:t>
            </a:r>
            <a:r>
              <a:rPr lang="en-US" altLang="ko-KR" dirty="0"/>
              <a:t>MAX(</a:t>
            </a:r>
            <a:r>
              <a:rPr lang="ko-KR" altLang="en-US" dirty="0"/>
              <a:t>일자</a:t>
            </a:r>
            <a:r>
              <a:rPr lang="en-US" altLang="ko-KR" dirty="0"/>
              <a:t>)</a:t>
            </a:r>
            <a:r>
              <a:rPr lang="ko-KR" altLang="en-US" dirty="0"/>
              <a:t>로 데이터를 읽어야 하므로 성능 문제가 발생할수 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40000"/>
              </a:lnSpc>
              <a:buNone/>
            </a:pPr>
            <a:endParaRPr lang="en-US" altLang="ko-KR" dirty="0"/>
          </a:p>
          <a:p>
            <a:pPr marL="0" indent="0">
              <a:lnSpc>
                <a:spcPct val="140000"/>
              </a:lnSpc>
              <a:buNone/>
            </a:pPr>
            <a:r>
              <a:rPr lang="ko-KR" altLang="en-US" dirty="0"/>
              <a:t>▶ 진행 이력에 대한 종료 일자 컬럼추가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/>
              <a:t>진행 이력의 경우 시간에 따라 진행된 각각의 상태에 의미가 있는 경우가 많고</a:t>
            </a:r>
            <a:r>
              <a:rPr lang="en-US" altLang="ko-KR" dirty="0"/>
              <a:t>, </a:t>
            </a:r>
            <a:r>
              <a:rPr lang="ko-KR" altLang="en-US" dirty="0"/>
              <a:t>어느 일자에 어떤 상태였는지 조회하는 경우가 많다</a:t>
            </a:r>
            <a:r>
              <a:rPr lang="en-US" altLang="ko-KR" dirty="0"/>
              <a:t>. </a:t>
            </a:r>
            <a:r>
              <a:rPr lang="ko-KR" altLang="en-US" dirty="0"/>
              <a:t>그러므로 진행 상태의 시작일자와 종료일자를 반드시 추가해야한다</a:t>
            </a:r>
            <a:r>
              <a:rPr lang="en-US" altLang="ko-KR" dirty="0"/>
              <a:t>. </a:t>
            </a:r>
            <a:r>
              <a:rPr lang="ko-KR" altLang="en-US" dirty="0"/>
              <a:t>논리모델링에서 속성이 업무상 필요없을 것 같아 생략했다 할지라도 반정규화 작업을 진행할 때는 반드시 추가해야 할 컬럼이다</a:t>
            </a:r>
            <a:r>
              <a:rPr lang="en-US" altLang="ko-KR" dirty="0"/>
              <a:t>.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7943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반정규화의 종류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(5) PK</a:t>
            </a:r>
            <a:r>
              <a:rPr kumimoji="1" lang="ko-KR" altLang="en-US" dirty="0"/>
              <a:t>에 의한 컬럼추가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ko-KR" altLang="en-US" dirty="0"/>
              <a:t>▶ 복합 </a:t>
            </a:r>
            <a:r>
              <a:rPr kumimoji="1" lang="en-US" altLang="ko-KR" dirty="0"/>
              <a:t>PK</a:t>
            </a:r>
            <a:r>
              <a:rPr kumimoji="1" lang="ko-KR" altLang="en-US" dirty="0"/>
              <a:t>에 의한 컬럼추가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-  </a:t>
            </a:r>
            <a:r>
              <a:rPr kumimoji="1" lang="ko-KR" altLang="en-US" dirty="0"/>
              <a:t>복합 </a:t>
            </a:r>
            <a:r>
              <a:rPr kumimoji="1" lang="en-US" altLang="ko-KR" dirty="0"/>
              <a:t>PK</a:t>
            </a:r>
            <a:r>
              <a:rPr kumimoji="1" lang="ko-KR" altLang="en-US" dirty="0"/>
              <a:t>는 하나의 </a:t>
            </a:r>
            <a:r>
              <a:rPr kumimoji="1" lang="en-US" altLang="ko-KR" dirty="0"/>
              <a:t>PK</a:t>
            </a:r>
            <a:r>
              <a:rPr kumimoji="1" lang="ko-KR" altLang="en-US" dirty="0"/>
              <a:t>에 여러개의 의미가 있는 속성을 모아서 구성한 키이다</a:t>
            </a:r>
            <a:r>
              <a:rPr kumimoji="1" lang="en-US" altLang="ko-KR" dirty="0"/>
              <a:t>.</a:t>
            </a:r>
          </a:p>
          <a:p>
            <a:pPr marL="0" indent="0">
              <a:lnSpc>
                <a:spcPct val="140000"/>
              </a:lnSpc>
              <a:buNone/>
            </a:pPr>
            <a:endParaRPr kumimoji="1" lang="en-US" altLang="ko-KR" dirty="0"/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▶ PK</a:t>
            </a:r>
            <a:r>
              <a:rPr kumimoji="1" lang="ko-KR" altLang="en-US" dirty="0"/>
              <a:t>에 의한 컬럼 추가 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- PK</a:t>
            </a:r>
            <a:r>
              <a:rPr kumimoji="1" lang="ko-KR" altLang="en-US" dirty="0"/>
              <a:t>를 구성할 떄 여러 개의 컬럼으로 구성되는 경우 자식 테이블로 갈수록 </a:t>
            </a:r>
            <a:r>
              <a:rPr kumimoji="1" lang="en-US" altLang="ko-KR" dirty="0"/>
              <a:t>PK</a:t>
            </a:r>
            <a:r>
              <a:rPr kumimoji="1" lang="ko-KR" altLang="en-US" dirty="0"/>
              <a:t>개수가 많아지만다 될 수 있으면 </a:t>
            </a:r>
            <a:r>
              <a:rPr kumimoji="1" lang="en-US" altLang="ko-KR" dirty="0"/>
              <a:t>PK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7~8</a:t>
            </a:r>
            <a:r>
              <a:rPr kumimoji="1" lang="ko-KR" altLang="en-US" dirty="0"/>
              <a:t>개 이상의 컬럼이 구성되지 않는 것이 데이터 모델과 </a:t>
            </a:r>
            <a:r>
              <a:rPr kumimoji="1" lang="en-US" altLang="ko-KR" dirty="0"/>
              <a:t>SQL</a:t>
            </a:r>
            <a:r>
              <a:rPr kumimoji="1" lang="ko-KR" altLang="en-US" dirty="0"/>
              <a:t>문장을 단순하게 하는 방법이다</a:t>
            </a:r>
            <a:r>
              <a:rPr kumimoji="1" lang="en-US" altLang="ko-KR" dirty="0"/>
              <a:t>.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- </a:t>
            </a:r>
            <a:r>
              <a:rPr kumimoji="1" lang="ko-KR" altLang="en-US" dirty="0"/>
              <a:t>다중 컬럼으로 구성된 </a:t>
            </a:r>
            <a:r>
              <a:rPr kumimoji="1" lang="en-US" altLang="ko-KR" dirty="0"/>
              <a:t>PK</a:t>
            </a:r>
            <a:r>
              <a:rPr kumimoji="1" lang="ko-KR" altLang="en-US" dirty="0"/>
              <a:t>를 일반컬럼으로 조정하고자 할때는 반드시 </a:t>
            </a:r>
            <a:r>
              <a:rPr kumimoji="1" lang="en-US" altLang="ko-KR" dirty="0"/>
              <a:t>SQL</a:t>
            </a:r>
            <a:r>
              <a:rPr kumimoji="1" lang="ko-KR" altLang="en-US" dirty="0"/>
              <a:t>의 사용 유형을 분석한 이후에 이용해야한다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왜냐하면 자식 테이블에서 부모 테이블의 </a:t>
            </a:r>
            <a:r>
              <a:rPr kumimoji="1" lang="en-US" altLang="ko-KR" dirty="0"/>
              <a:t>PK</a:t>
            </a:r>
            <a:r>
              <a:rPr kumimoji="1" lang="ko-KR" altLang="en-US" dirty="0"/>
              <a:t>가 조정됨에 따라 관계에 의해 발생되는 컬럼이 변하기 때문이다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그러면 필요한 데이터가 존재하지 않는 현상이 발생되어 불필요한 조인을 유발시킬 수도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05906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반정규화의 종류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(6) </a:t>
            </a:r>
            <a:r>
              <a:rPr kumimoji="1" lang="ko-KR" altLang="en-US" dirty="0"/>
              <a:t>시스템 오작동 처리를 위한 컬럼 추가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▶ </a:t>
            </a:r>
            <a:r>
              <a:rPr kumimoji="1" lang="ko-KR" altLang="en-US" dirty="0"/>
              <a:t>시스템을 사용하면 사용자</a:t>
            </a:r>
            <a:r>
              <a:rPr kumimoji="1" lang="en-US" altLang="ko-KR" dirty="0"/>
              <a:t>(End User)</a:t>
            </a:r>
            <a:r>
              <a:rPr kumimoji="1" lang="ko-KR" altLang="en-US" dirty="0"/>
              <a:t>실수 때문에 데이터를 잘못 입력하는 경우가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다른 컬럼을 통해 이전 상태를 알 수 있으면 수정화면을 통해 데이터를 이전으로 딜로면 되겠지만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이전 상태에 대한 정보가 없는 경우는 컬럼을 추가해야 할 경우가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이는 정상적인 업무 처리에서는 불필요한 컬럼이지만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시스템 오작동 처리를 위해 컬럼을 추가하는 경우다</a:t>
            </a:r>
            <a:r>
              <a:rPr kumimoji="1" lang="en-US" altLang="ko-KR" dirty="0"/>
              <a:t>.</a:t>
            </a:r>
          </a:p>
          <a:p>
            <a:pPr marL="0" indent="0">
              <a:lnSpc>
                <a:spcPct val="140000"/>
              </a:lnSpc>
              <a:buNone/>
            </a:pPr>
            <a:endParaRPr kumimoji="1" lang="en-US" altLang="ko-KR" dirty="0"/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▶ </a:t>
            </a:r>
            <a:r>
              <a:rPr kumimoji="1" lang="ko-KR" altLang="en-US" dirty="0"/>
              <a:t>보통 계산에 의한 결과값 저장 또는 일의 진행 상태 변경과 같은 업무에서 최신 정보만 관리하는 경우가 오작동 처리를 위한 컬럼이 필요한 경우다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이력관리를 하는 경우는 데이터를 삭제하여도 이전의 이력이 있기 때문에 문제가 없다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60384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윈도우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kumimoji="1" lang="ko-KR" altLang="en-US" dirty="0"/>
              <a:t>윈도우 함수는 행과 행간의 관계를 정의하기 위해서 제공하는 함수이다</a:t>
            </a:r>
            <a:r>
              <a:rPr kumimoji="1" lang="en-US" altLang="ko-KR" dirty="0"/>
              <a:t>.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ko-KR" altLang="en-US" dirty="0"/>
              <a:t>윈도우 함수를 사용해서 순위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합계</a:t>
            </a:r>
            <a:r>
              <a:rPr kumimoji="1" lang="en-US" altLang="ko-KR" dirty="0"/>
              <a:t>,</a:t>
            </a:r>
            <a:r>
              <a:rPr kumimoji="1" lang="ko-KR" altLang="en-US" dirty="0"/>
              <a:t> 평군</a:t>
            </a:r>
            <a:r>
              <a:rPr kumimoji="1" lang="en-US" altLang="ko-KR" dirty="0"/>
              <a:t>,</a:t>
            </a:r>
            <a:r>
              <a:rPr kumimoji="1" lang="ko-KR" altLang="en-US" dirty="0"/>
              <a:t> 행 위치 등을 조작할 수 있다</a:t>
            </a:r>
            <a:r>
              <a:rPr kumimoji="1" lang="en-US" altLang="ko-KR" dirty="0"/>
              <a:t>.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Select </a:t>
            </a:r>
            <a:r>
              <a:rPr kumimoji="1" lang="en-US" altLang="ko-KR" dirty="0" err="1"/>
              <a:t>window_function</a:t>
            </a:r>
            <a:r>
              <a:rPr kumimoji="1" lang="en-US" altLang="ko-KR" dirty="0"/>
              <a:t>(arguments) 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		over(</a:t>
            </a:r>
            <a:r>
              <a:rPr kumimoji="1" lang="en-US" altLang="ko-KR" dirty="0" err="1"/>
              <a:t>partytion</a:t>
            </a:r>
            <a:r>
              <a:rPr kumimoji="1" lang="en-US" altLang="ko-KR" dirty="0"/>
              <a:t> by </a:t>
            </a:r>
            <a:r>
              <a:rPr kumimoji="1" lang="ko-KR" altLang="en-US" dirty="0"/>
              <a:t>컬럼 </a:t>
            </a:r>
            <a:r>
              <a:rPr kumimoji="1" lang="en-US" altLang="ko-KR" dirty="0"/>
              <a:t>order by windowing </a:t>
            </a:r>
            <a:r>
              <a:rPr kumimoji="1" lang="ko-KR" altLang="en-US" dirty="0"/>
              <a:t>절</a:t>
            </a:r>
            <a:r>
              <a:rPr kumimoji="1" lang="en-US" altLang="ko-KR" dirty="0"/>
              <a:t>)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From table</a:t>
            </a:r>
            <a:r>
              <a:rPr kumimoji="1" lang="ko-KR" altLang="en-US" dirty="0"/>
              <a:t>명</a:t>
            </a:r>
            <a:endParaRPr kumimoji="1" lang="en-US" altLang="ko-KR" dirty="0"/>
          </a:p>
          <a:p>
            <a:pPr marL="0" indent="0">
              <a:lnSpc>
                <a:spcPct val="140000"/>
              </a:lnSpc>
              <a:buNone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55378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윈도우 함수</a:t>
            </a:r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3453304"/>
              </p:ext>
            </p:extLst>
          </p:nvPr>
        </p:nvGraphicFramePr>
        <p:xfrm>
          <a:off x="838200" y="1825625"/>
          <a:ext cx="105156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1026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ARGUMENTS(</a:t>
                      </a:r>
                      <a:r>
                        <a:rPr lang="ko-KR" altLang="en-US" dirty="0"/>
                        <a:t>인수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윈도우 함수에 따라 </a:t>
                      </a:r>
                      <a:r>
                        <a:rPr lang="en-US" altLang="ko-KR" dirty="0"/>
                        <a:t>0~N</a:t>
                      </a:r>
                      <a:r>
                        <a:rPr lang="ko-KR" altLang="en-US" dirty="0"/>
                        <a:t>개의 인수를 설정 할 수 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PARTYTION BY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전체 집합을 기준에 의해 소그룹으로 나눈다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ORDER</a:t>
                      </a:r>
                      <a:r>
                        <a:rPr lang="en-US" altLang="ko-KR" baseline="0" dirty="0"/>
                        <a:t> BY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어떤 항목에 대해서 정렬한다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WINDOWING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행 기준의 범위를 정한다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latinLnBrk="1"/>
                      <a:r>
                        <a:rPr lang="en-US" altLang="ko-KR" dirty="0"/>
                        <a:t>ROWS</a:t>
                      </a:r>
                      <a:r>
                        <a:rPr lang="ko-KR" altLang="en-US" dirty="0"/>
                        <a:t>는 물리적 결과의 행 수이고 </a:t>
                      </a:r>
                      <a:r>
                        <a:rPr lang="en-US" altLang="ko-KR" dirty="0"/>
                        <a:t>RANGE</a:t>
                      </a:r>
                      <a:r>
                        <a:rPr lang="ko-KR" altLang="en-US" dirty="0"/>
                        <a:t>는 논리적인 값에 의한 범위이다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60350"/>
              </p:ext>
            </p:extLst>
          </p:nvPr>
        </p:nvGraphicFramePr>
        <p:xfrm>
          <a:off x="838200" y="4084002"/>
          <a:ext cx="10515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873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52686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ROWS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부분집합인 윈도우 크기를 물리적 단위로 행의 집합을 지정한다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RANGE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논리적인 주소에 의해 행 집합을 지정한다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BETWEEN</a:t>
                      </a:r>
                      <a:r>
                        <a:rPr lang="en-US" altLang="ko-KR" baseline="0" dirty="0"/>
                        <a:t> ~ AND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윈도우의 시작과 띁의 위치를 지정한다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UNBOUNDED PRECEDING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윈도우의 시작 위치가 첫번째 행임을 의미한다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UNBOUNDED</a:t>
                      </a:r>
                      <a:r>
                        <a:rPr lang="ko-KR" altLang="en-US" baseline="0" dirty="0"/>
                        <a:t> </a:t>
                      </a:r>
                      <a:r>
                        <a:rPr lang="en-US" altLang="ko-KR" baseline="0" dirty="0"/>
                        <a:t>FOLLOWING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윈도우 마지막 위치가 마지막 행임을 의미한다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CURRENT</a:t>
                      </a:r>
                      <a:r>
                        <a:rPr lang="en-US" altLang="ko-KR" baseline="0" dirty="0"/>
                        <a:t> ROW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윈도우 시작 위치가 현재 행임을 의미한다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01081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윈도우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# employees </a:t>
            </a:r>
            <a:r>
              <a:rPr kumimoji="1" lang="ko-KR" altLang="en-US" dirty="0"/>
              <a:t>테이블의 첫 행부터 마지막행까지 직원 번호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이름</a:t>
            </a:r>
            <a:r>
              <a:rPr kumimoji="1" lang="en-US" altLang="ko-KR" dirty="0"/>
              <a:t>, </a:t>
            </a:r>
            <a:r>
              <a:rPr kumimoji="1" lang="ko-KR" altLang="en-US" dirty="0"/>
              <a:t>급여</a:t>
            </a:r>
            <a:r>
              <a:rPr kumimoji="1" lang="en-US" altLang="ko-KR" dirty="0"/>
              <a:t>, </a:t>
            </a:r>
            <a:r>
              <a:rPr kumimoji="1" lang="ko-KR" altLang="en-US" dirty="0"/>
              <a:t>급여의 총합계를 </a:t>
            </a:r>
            <a:r>
              <a:rPr kumimoji="1" lang="ko-KR" altLang="en-US" dirty="0" err="1"/>
              <a:t>출력하시오</a:t>
            </a:r>
            <a:r>
              <a:rPr kumimoji="1" lang="en-US" altLang="ko-KR" dirty="0"/>
              <a:t>.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Select </a:t>
            </a:r>
            <a:r>
              <a:rPr kumimoji="1" lang="en-US" altLang="ko-KR" dirty="0" err="1"/>
              <a:t>employee_id</a:t>
            </a:r>
            <a:r>
              <a:rPr kumimoji="1" lang="en-US" altLang="ko-KR" dirty="0"/>
              <a:t> , </a:t>
            </a:r>
            <a:r>
              <a:rPr kumimoji="1" lang="en-US" altLang="ko-KR" dirty="0" err="1"/>
              <a:t>first_name</a:t>
            </a:r>
            <a:r>
              <a:rPr kumimoji="1" lang="en-US" altLang="ko-KR" dirty="0"/>
              <a:t>, salary, 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	sum(salary) over (order by salary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                      rows between unbounded preceding and  UNBOUNDED FOLLOWING) total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from </a:t>
            </a:r>
            <a:r>
              <a:rPr kumimoji="1" lang="en-US" altLang="ko-KR" dirty="0" err="1"/>
              <a:t>HR.employees</a:t>
            </a:r>
            <a:r>
              <a:rPr kumimoji="1" lang="en-US" altLang="ko-KR" dirty="0"/>
              <a:t>;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07211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윈도우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# employees </a:t>
            </a:r>
            <a:r>
              <a:rPr kumimoji="1" lang="ko-KR" altLang="en-US" dirty="0"/>
              <a:t>테이블의 첫 행부터 마지막행까지 직원 번호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이름</a:t>
            </a:r>
            <a:r>
              <a:rPr kumimoji="1" lang="en-US" altLang="ko-KR" dirty="0"/>
              <a:t>, </a:t>
            </a:r>
            <a:r>
              <a:rPr kumimoji="1" lang="ko-KR" altLang="en-US" dirty="0"/>
              <a:t>급여</a:t>
            </a:r>
            <a:r>
              <a:rPr kumimoji="1" lang="en-US" altLang="ko-KR" dirty="0"/>
              <a:t>, </a:t>
            </a:r>
            <a:r>
              <a:rPr kumimoji="1" lang="ko-KR" altLang="en-US" dirty="0"/>
              <a:t>급여의 누적 합계를 </a:t>
            </a:r>
            <a:r>
              <a:rPr kumimoji="1" lang="ko-KR" altLang="en-US" dirty="0" err="1"/>
              <a:t>출력하시오</a:t>
            </a:r>
            <a:r>
              <a:rPr kumimoji="1" lang="en-US" altLang="ko-KR" dirty="0"/>
              <a:t>. 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Select </a:t>
            </a:r>
            <a:r>
              <a:rPr kumimoji="1" lang="en-US" altLang="ko-KR" dirty="0" err="1"/>
              <a:t>employee_id</a:t>
            </a:r>
            <a:r>
              <a:rPr kumimoji="1" lang="en-US" altLang="ko-KR" dirty="0"/>
              <a:t> , </a:t>
            </a:r>
            <a:r>
              <a:rPr kumimoji="1" lang="en-US" altLang="ko-KR" dirty="0" err="1"/>
              <a:t>first_name</a:t>
            </a:r>
            <a:r>
              <a:rPr kumimoji="1" lang="en-US" altLang="ko-KR" dirty="0"/>
              <a:t>, salary, 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	sum(salary) over (order by salary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                      rows between unbounded preceding and  CURRENT row) total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from </a:t>
            </a:r>
            <a:r>
              <a:rPr kumimoji="1" lang="en-US" altLang="ko-KR" dirty="0" err="1"/>
              <a:t>HR.employees</a:t>
            </a:r>
            <a:r>
              <a:rPr kumimoji="1" lang="en-US" altLang="ko-KR" dirty="0"/>
              <a:t>;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20275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윈도우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# employees </a:t>
            </a:r>
            <a:r>
              <a:rPr kumimoji="1" lang="ko-KR" altLang="en-US" dirty="0"/>
              <a:t>테이블의 첫 행부터 마지막행까지 직원 번호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이름</a:t>
            </a:r>
            <a:r>
              <a:rPr kumimoji="1" lang="en-US" altLang="ko-KR" dirty="0"/>
              <a:t>, </a:t>
            </a:r>
            <a:r>
              <a:rPr kumimoji="1" lang="ko-KR" altLang="en-US" dirty="0"/>
              <a:t>급여</a:t>
            </a:r>
            <a:r>
              <a:rPr kumimoji="1" lang="en-US" altLang="ko-KR" dirty="0"/>
              <a:t>, </a:t>
            </a:r>
            <a:r>
              <a:rPr kumimoji="1" lang="ko-KR" altLang="en-US" dirty="0"/>
              <a:t>급여의 합계를 현재 행 부터 마지막행까지의 합을 </a:t>
            </a:r>
            <a:r>
              <a:rPr kumimoji="1" lang="ko-KR" altLang="en-US" dirty="0" err="1"/>
              <a:t>구하시오</a:t>
            </a:r>
            <a:r>
              <a:rPr kumimoji="1" lang="en-US" altLang="ko-KR" dirty="0"/>
              <a:t>. 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Select </a:t>
            </a:r>
            <a:r>
              <a:rPr kumimoji="1" lang="en-US" altLang="ko-KR" dirty="0" err="1"/>
              <a:t>employee_id</a:t>
            </a:r>
            <a:r>
              <a:rPr kumimoji="1" lang="en-US" altLang="ko-KR" dirty="0"/>
              <a:t> , </a:t>
            </a:r>
            <a:r>
              <a:rPr kumimoji="1" lang="en-US" altLang="ko-KR" dirty="0" err="1"/>
              <a:t>first_name</a:t>
            </a:r>
            <a:r>
              <a:rPr kumimoji="1" lang="en-US" altLang="ko-KR" dirty="0"/>
              <a:t>, salary, 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	sum(salary) over (order by salary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                      rows between CURRENT row and   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UNBOUNDED FOLLOWING) total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from </a:t>
            </a:r>
            <a:r>
              <a:rPr kumimoji="1" lang="en-US" altLang="ko-KR" dirty="0" err="1"/>
              <a:t>HR.employees</a:t>
            </a:r>
            <a:r>
              <a:rPr kumimoji="1" lang="en-US" altLang="ko-KR" dirty="0"/>
              <a:t>;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05576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윈도우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kumimoji="1" lang="ko-KR" altLang="en-US" dirty="0"/>
              <a:t>순위 함수</a:t>
            </a:r>
            <a:endParaRPr kumimoji="1" lang="en-US" altLang="ko-KR" dirty="0"/>
          </a:p>
          <a:p>
            <a:pPr marL="0" indent="0">
              <a:lnSpc>
                <a:spcPct val="140000"/>
              </a:lnSpc>
              <a:buNone/>
            </a:pPr>
            <a:r>
              <a:rPr kumimoji="1" lang="ko-KR" altLang="en-US" dirty="0"/>
              <a:t>윈도우 함수는 특정 항목과 파티션에 대해서 순위를 계산할 수 있는 함수를 제공한다</a:t>
            </a:r>
            <a:r>
              <a:rPr kumimoji="1" lang="en-US" altLang="ko-KR" dirty="0"/>
              <a:t>.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ko-KR" altLang="en-US" dirty="0"/>
              <a:t>순위 함수는 </a:t>
            </a:r>
            <a:r>
              <a:rPr kumimoji="1" lang="en-US" altLang="ko-KR" dirty="0"/>
              <a:t>RANK, DENSE_RANK, ROW_NUMBER</a:t>
            </a:r>
            <a:r>
              <a:rPr kumimoji="1" lang="ko-KR" altLang="en-US" dirty="0"/>
              <a:t>함수가 있다</a:t>
            </a:r>
            <a:r>
              <a:rPr kumimoji="1" lang="en-US" altLang="ko-KR" dirty="0"/>
              <a:t>.</a:t>
            </a:r>
          </a:p>
          <a:p>
            <a:pPr marL="0" indent="0">
              <a:lnSpc>
                <a:spcPct val="140000"/>
              </a:lnSpc>
              <a:buNone/>
            </a:pPr>
            <a:endParaRPr kumimoji="1"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="" xmlns:a16="http://schemas.microsoft.com/office/drawing/2014/main" id="{59A16BE7-C73D-4B3D-A340-04605C77F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037332"/>
              </p:ext>
            </p:extLst>
          </p:nvPr>
        </p:nvGraphicFramePr>
        <p:xfrm>
          <a:off x="979376" y="3969950"/>
          <a:ext cx="9908364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5722">
                  <a:extLst>
                    <a:ext uri="{9D8B030D-6E8A-4147-A177-3AD203B41FA5}">
                      <a16:colId xmlns="" xmlns:a16="http://schemas.microsoft.com/office/drawing/2014/main" val="2274254756"/>
                    </a:ext>
                  </a:extLst>
                </a:gridCol>
                <a:gridCol w="8112642">
                  <a:extLst>
                    <a:ext uri="{9D8B030D-6E8A-4147-A177-3AD203B41FA5}">
                      <a16:colId xmlns="" xmlns:a16="http://schemas.microsoft.com/office/drawing/2014/main" val="2091990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순위 함수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57734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dirty="0"/>
                        <a:t>RANK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특정 항목 및 파티션에 대해서 순위를 계산한다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latinLnBrk="1"/>
                      <a:r>
                        <a:rPr lang="ko-KR" altLang="en-US" dirty="0"/>
                        <a:t>동일한 순위는 동일한 값이 부여된다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40293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dirty="0"/>
                        <a:t>DENSE_RANK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동일한 순위를 하나의 건수로 계산한다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15866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dirty="0"/>
                        <a:t>ROW_NUMBER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동일한 순위에 대해서 고유의 순위를 부여한다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74186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5543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B224D85-0190-4485-A041-64B3455DE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191"/>
          </a:xfrm>
        </p:spPr>
        <p:txBody>
          <a:bodyPr>
            <a:normAutofit/>
          </a:bodyPr>
          <a:lstStyle/>
          <a:p>
            <a:pPr algn="just"/>
            <a:r>
              <a:rPr lang="ko-KR" altLang="en-US" sz="3600" dirty="0"/>
              <a:t>데이터모델링을 할 때 유의 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CC99646-FCD0-4D25-A602-FBBB6E45A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3377"/>
            <a:ext cx="10515600" cy="4943586"/>
          </a:xfrm>
        </p:spPr>
        <p:txBody>
          <a:bodyPr/>
          <a:lstStyle/>
          <a:p>
            <a:r>
              <a:rPr lang="ko-KR" altLang="en-US" dirty="0"/>
              <a:t>비유연성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데이터 모델을 어떻게 설계를 </a:t>
            </a:r>
            <a:r>
              <a:rPr lang="ko-KR" altLang="en-US" dirty="0" err="1"/>
              <a:t>했냐에</a:t>
            </a:r>
            <a:r>
              <a:rPr lang="ko-KR" altLang="en-US" dirty="0"/>
              <a:t> 따라 사소한 업무변화에도 데이터 모델을 수시로 변경됨으로써 유지보수의 어려움을 가중시킬 수 있다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데이터의 정의를 데이터의 사용 프로세스와 분리함으로써 데이터 모델링은 데이터 혹은 프로세스의 작은 변화가 애플리케이션과 데이터베이스에 중요한 변화를 일으킬 수 있는 가능성을 줄인다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801155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윈도우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kumimoji="1" lang="ko-KR" altLang="en-US" dirty="0"/>
              <a:t>순위 함수</a:t>
            </a:r>
            <a:endParaRPr kumimoji="1" lang="en-US" altLang="ko-KR" dirty="0"/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1. RANK()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SELECT </a:t>
            </a:r>
            <a:r>
              <a:rPr kumimoji="1" lang="en-US" altLang="ko-KR" dirty="0" err="1"/>
              <a:t>first_name</a:t>
            </a:r>
            <a:r>
              <a:rPr kumimoji="1" lang="en-US" altLang="ko-KR" dirty="0"/>
              <a:t> , SALARY, 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       RANK() OVER (ORDER BY SALARY DESC ) ALL_RANK,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       RANK() OVER(PARTITION BY JOB_ID ORDER BY SALARY DESC) JOB_RANK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FROM HR.EMPLOYEES;</a:t>
            </a:r>
          </a:p>
          <a:p>
            <a:pPr marL="0" indent="0">
              <a:lnSpc>
                <a:spcPct val="140000"/>
              </a:lnSpc>
              <a:buNone/>
            </a:pPr>
            <a:endParaRPr kumimoji="1" lang="en-US" altLang="ko-KR" dirty="0"/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RANK</a:t>
            </a:r>
            <a:r>
              <a:rPr kumimoji="1" lang="ko-KR" altLang="en-US" dirty="0"/>
              <a:t>함수는 순위를 계산하며</a:t>
            </a:r>
            <a:r>
              <a:rPr kumimoji="1" lang="en-US" altLang="ko-KR" dirty="0"/>
              <a:t>, </a:t>
            </a:r>
            <a:r>
              <a:rPr kumimoji="1" lang="ko-KR" altLang="en-US" dirty="0"/>
              <a:t>동일한 순위에는 같은 순위가 부여</a:t>
            </a:r>
            <a:endParaRPr kumimoji="1" lang="en-US" altLang="ko-KR" dirty="0"/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RANK() OVER (ORDER BY SALARY DESC)</a:t>
            </a:r>
            <a:r>
              <a:rPr kumimoji="1" lang="ko-KR" altLang="en-US" dirty="0"/>
              <a:t>는 등수를 계산하고 내림차순으로 조회한다</a:t>
            </a:r>
            <a:r>
              <a:rPr kumimoji="1" lang="en-US" altLang="ko-KR" dirty="0"/>
              <a:t>.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RANK() OVER (PARTITION BY JOB_ID ORDER BY SALARY DESC)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JOB_ID</a:t>
            </a:r>
            <a:r>
              <a:rPr kumimoji="1" lang="ko-KR" altLang="en-US" dirty="0"/>
              <a:t>를 파티션으로 만들고 </a:t>
            </a:r>
            <a:r>
              <a:rPr kumimoji="1" lang="en-US" altLang="ko-KR" dirty="0"/>
              <a:t>JOB_ID</a:t>
            </a:r>
            <a:r>
              <a:rPr kumimoji="1" lang="ko-KR" altLang="en-US" dirty="0"/>
              <a:t>별 순위를 조회하게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42076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윈도우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kumimoji="1" lang="ko-KR" altLang="en-US" dirty="0"/>
              <a:t>순위 함수</a:t>
            </a:r>
            <a:endParaRPr kumimoji="1" lang="en-US" altLang="ko-KR" dirty="0"/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2. DENSE_RANK() 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SELECT </a:t>
            </a:r>
            <a:r>
              <a:rPr kumimoji="1" lang="en-US" altLang="ko-KR" dirty="0" err="1"/>
              <a:t>first_name</a:t>
            </a:r>
            <a:r>
              <a:rPr kumimoji="1" lang="en-US" altLang="ko-KR" dirty="0"/>
              <a:t> , SALARY, 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       RANK() OVER (ORDER BY SALARY DESC ) ALL_RANK,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       DENSE_RANK() OVER(ORDER BY SALARY DESC) DENSE_RANK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FROM HR.EMPLOYEES;</a:t>
            </a:r>
          </a:p>
          <a:p>
            <a:pPr marL="0" indent="0">
              <a:lnSpc>
                <a:spcPct val="140000"/>
              </a:lnSpc>
              <a:buNone/>
            </a:pPr>
            <a:endParaRPr kumimoji="1" lang="en-US" altLang="ko-KR" dirty="0"/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DENSE_RANK()</a:t>
            </a:r>
            <a:r>
              <a:rPr kumimoji="1" lang="ko-KR" altLang="en-US" dirty="0"/>
              <a:t>는 동일한 순위는 하나의 건수로 인식해서 조회한다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23735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윈도우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kumimoji="1" lang="ko-KR" altLang="en-US" dirty="0"/>
              <a:t>순위 함수</a:t>
            </a:r>
            <a:endParaRPr kumimoji="1" lang="en-US" altLang="ko-KR" dirty="0"/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3. ROW_NUMBER 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SELECT </a:t>
            </a:r>
            <a:r>
              <a:rPr kumimoji="1" lang="en-US" altLang="ko-KR" dirty="0" err="1"/>
              <a:t>first_name</a:t>
            </a:r>
            <a:r>
              <a:rPr kumimoji="1" lang="en-US" altLang="ko-KR" dirty="0"/>
              <a:t> , SALARY, 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       RANK() OVER (ORDER BY SALARY DESC ) ALL_RANK,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       ROW_NUMBER() OVER(ORDER BY SALARY DESC) ROW_NUM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FROM HR.EMPLOYEES;</a:t>
            </a:r>
          </a:p>
          <a:p>
            <a:pPr marL="0" indent="0">
              <a:lnSpc>
                <a:spcPct val="140000"/>
              </a:lnSpc>
              <a:buNone/>
            </a:pPr>
            <a:endParaRPr kumimoji="1" lang="en-US" altLang="ko-KR" dirty="0"/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ROW_NUMBER()</a:t>
            </a:r>
            <a:r>
              <a:rPr kumimoji="1" lang="ko-KR" altLang="en-US" dirty="0"/>
              <a:t>는 동일한 순위에 대해서 고유의 순위를 부여한다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3598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윈도우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kumimoji="1" lang="ko-KR" altLang="en-US" dirty="0"/>
              <a:t>집계</a:t>
            </a:r>
            <a:r>
              <a:rPr kumimoji="1" lang="en-US" altLang="ko-KR" dirty="0"/>
              <a:t> </a:t>
            </a:r>
            <a:r>
              <a:rPr kumimoji="1" lang="ko-KR" altLang="en-US" dirty="0"/>
              <a:t>함수</a:t>
            </a:r>
            <a:endParaRPr kumimoji="1" lang="en-US" altLang="ko-KR" dirty="0"/>
          </a:p>
          <a:p>
            <a:pPr marL="0" indent="0">
              <a:lnSpc>
                <a:spcPct val="140000"/>
              </a:lnSpc>
              <a:buNone/>
            </a:pPr>
            <a:endParaRPr kumimoji="1" lang="en-US" altLang="ko-KR" dirty="0"/>
          </a:p>
          <a:p>
            <a:pPr marL="0" indent="0">
              <a:lnSpc>
                <a:spcPct val="140000"/>
              </a:lnSpc>
              <a:buNone/>
            </a:pPr>
            <a:endParaRPr kumimoji="1" lang="en-US" altLang="ko-KR" dirty="0"/>
          </a:p>
          <a:p>
            <a:pPr marL="0" indent="0">
              <a:lnSpc>
                <a:spcPct val="140000"/>
              </a:lnSpc>
              <a:buNone/>
            </a:pPr>
            <a:endParaRPr kumimoji="1" lang="en-US" altLang="ko-KR" dirty="0"/>
          </a:p>
          <a:p>
            <a:pPr marL="0" indent="0">
              <a:lnSpc>
                <a:spcPct val="140000"/>
              </a:lnSpc>
              <a:buNone/>
            </a:pPr>
            <a:endParaRPr kumimoji="1" lang="en-US" altLang="ko-KR" dirty="0"/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SELECT </a:t>
            </a:r>
            <a:r>
              <a:rPr kumimoji="1" lang="en-US" altLang="ko-KR" dirty="0" err="1"/>
              <a:t>first_name</a:t>
            </a:r>
            <a:r>
              <a:rPr kumimoji="1" lang="en-US" altLang="ko-KR" dirty="0"/>
              <a:t> , SALARY, MANAGER_ID,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       SUM(SALARY) OVER (PARTITION BY MANAGER_ID) SUM_MNG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FROM HR.EMPLOYEES;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="" xmlns:a16="http://schemas.microsoft.com/office/drawing/2014/main" id="{823791B8-4C95-47A6-8C43-D21F7F709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809396"/>
              </p:ext>
            </p:extLst>
          </p:nvPr>
        </p:nvGraphicFramePr>
        <p:xfrm>
          <a:off x="838200" y="2360428"/>
          <a:ext cx="10347251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5392">
                  <a:extLst>
                    <a:ext uri="{9D8B030D-6E8A-4147-A177-3AD203B41FA5}">
                      <a16:colId xmlns="" xmlns:a16="http://schemas.microsoft.com/office/drawing/2014/main" val="637734823"/>
                    </a:ext>
                  </a:extLst>
                </a:gridCol>
                <a:gridCol w="8771859">
                  <a:extLst>
                    <a:ext uri="{9D8B030D-6E8A-4147-A177-3AD203B41FA5}">
                      <a16:colId xmlns="" xmlns:a16="http://schemas.microsoft.com/office/drawing/2014/main" val="2180384253"/>
                    </a:ext>
                  </a:extLst>
                </a:gridCol>
              </a:tblGrid>
              <a:tr h="3568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집계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함수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90622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파티션 별로 합계를 계산한다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8277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AVG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파티션 별로 평균을 계산한다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98981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COUNT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파티션 별로 행 수를 계산한다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06653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MAX , MIN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파티션 별로 최대값</a:t>
                      </a:r>
                      <a:r>
                        <a:rPr lang="en-US" altLang="ko-KR" dirty="0"/>
                        <a:t> , </a:t>
                      </a:r>
                      <a:r>
                        <a:rPr lang="ko-KR" altLang="en-US" dirty="0"/>
                        <a:t>최소값을 계산한다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85973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61371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윈도우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kumimoji="1" lang="ko-KR" altLang="en-US" dirty="0"/>
              <a:t>행의 순서 관련</a:t>
            </a:r>
            <a:r>
              <a:rPr kumimoji="1" lang="en-US" altLang="ko-KR" dirty="0"/>
              <a:t> </a:t>
            </a:r>
            <a:r>
              <a:rPr kumimoji="1" lang="ko-KR" altLang="en-US" dirty="0"/>
              <a:t>함수</a:t>
            </a:r>
            <a:endParaRPr kumimoji="1" lang="en-US" altLang="ko-KR" dirty="0"/>
          </a:p>
          <a:p>
            <a:pPr marL="0" indent="0">
              <a:lnSpc>
                <a:spcPct val="140000"/>
              </a:lnSpc>
              <a:buNone/>
            </a:pPr>
            <a:r>
              <a:rPr kumimoji="1" lang="ko-KR" altLang="en-US" dirty="0"/>
              <a:t>행 순서 관련 함수는 상위 행의 값을 하위에 출력하거나 하위 행의 값을 상위 행에 출력할 수 있다</a:t>
            </a:r>
            <a:r>
              <a:rPr kumimoji="1" lang="en-US" altLang="ko-KR" dirty="0"/>
              <a:t>.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ko-KR" altLang="en-US" dirty="0"/>
              <a:t>특정 위치의 행을 출력할 수 있다</a:t>
            </a:r>
            <a:r>
              <a:rPr kumimoji="1" lang="en-US" altLang="ko-KR" dirty="0"/>
              <a:t>.</a:t>
            </a:r>
          </a:p>
          <a:p>
            <a:pPr marL="0" indent="0">
              <a:lnSpc>
                <a:spcPct val="140000"/>
              </a:lnSpc>
              <a:buNone/>
            </a:pPr>
            <a:endParaRPr kumimoji="1" lang="en-US" altLang="ko-KR" dirty="0"/>
          </a:p>
          <a:p>
            <a:pPr marL="0" indent="0">
              <a:lnSpc>
                <a:spcPct val="140000"/>
              </a:lnSpc>
              <a:buNone/>
            </a:pPr>
            <a:endParaRPr kumimoji="1" lang="en-US" altLang="ko-KR" dirty="0"/>
          </a:p>
          <a:p>
            <a:pPr marL="0" indent="0">
              <a:lnSpc>
                <a:spcPct val="140000"/>
              </a:lnSpc>
              <a:buNone/>
            </a:pPr>
            <a:endParaRPr kumimoji="1" lang="en-US" altLang="ko-KR" dirty="0"/>
          </a:p>
          <a:p>
            <a:pPr marL="0" indent="0">
              <a:lnSpc>
                <a:spcPct val="140000"/>
              </a:lnSpc>
              <a:buNone/>
            </a:pP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indent="0">
              <a:lnSpc>
                <a:spcPct val="140000"/>
              </a:lnSpc>
              <a:buNone/>
            </a:pPr>
            <a:endParaRPr kumimoji="1" lang="en-US" altLang="ko-KR" dirty="0"/>
          </a:p>
          <a:p>
            <a:pPr marL="0" indent="0">
              <a:lnSpc>
                <a:spcPct val="140000"/>
              </a:lnSpc>
              <a:buNone/>
            </a:pPr>
            <a:endParaRPr kumimoji="1" lang="en-US" altLang="ko-KR" dirty="0"/>
          </a:p>
          <a:p>
            <a:pPr marL="0" indent="0">
              <a:lnSpc>
                <a:spcPct val="140000"/>
              </a:lnSpc>
              <a:buNone/>
            </a:pPr>
            <a:endParaRPr kumimoji="1" lang="en-US" altLang="ko-KR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="" xmlns:a16="http://schemas.microsoft.com/office/drawing/2014/main" id="{823791B8-4C95-47A6-8C43-D21F7F709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810490"/>
              </p:ext>
            </p:extLst>
          </p:nvPr>
        </p:nvGraphicFramePr>
        <p:xfrm>
          <a:off x="838200" y="3753684"/>
          <a:ext cx="10347251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5392">
                  <a:extLst>
                    <a:ext uri="{9D8B030D-6E8A-4147-A177-3AD203B41FA5}">
                      <a16:colId xmlns="" xmlns:a16="http://schemas.microsoft.com/office/drawing/2014/main" val="637734823"/>
                    </a:ext>
                  </a:extLst>
                </a:gridCol>
                <a:gridCol w="8771859">
                  <a:extLst>
                    <a:ext uri="{9D8B030D-6E8A-4147-A177-3AD203B41FA5}">
                      <a16:colId xmlns="" xmlns:a16="http://schemas.microsoft.com/office/drawing/2014/main" val="2180384253"/>
                    </a:ext>
                  </a:extLst>
                </a:gridCol>
              </a:tblGrid>
              <a:tr h="1747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집계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함수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90622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FIRST_VALUE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파티션에서 가장 처음에 나오는 값을 구한다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latinLnBrk="1"/>
                      <a:r>
                        <a:rPr lang="en-US" altLang="ko-KR" dirty="0"/>
                        <a:t>MIN</a:t>
                      </a:r>
                      <a:r>
                        <a:rPr lang="ko-KR" altLang="en-US" dirty="0"/>
                        <a:t>함수를 사용해서 같은 결과를 구할 수 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8277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LAST_VALUE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파티션에서 가장 나중에 나오는 값을 구한다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MAX</a:t>
                      </a:r>
                      <a:r>
                        <a:rPr lang="ko-KR" altLang="en-US" dirty="0"/>
                        <a:t>함수를 사용해서 같은 결과를 구할 수 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98981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LAG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이전행을 가지고 온다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06653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LEAD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윈도우에서 특정 위치의 행을 가지고 온다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기본 값은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이다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85973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23893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윈도우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kumimoji="1" lang="ko-KR" altLang="en-US" dirty="0"/>
              <a:t>행의 순서 관련</a:t>
            </a:r>
            <a:r>
              <a:rPr kumimoji="1" lang="en-US" altLang="ko-KR" dirty="0"/>
              <a:t> </a:t>
            </a:r>
            <a:r>
              <a:rPr kumimoji="1" lang="ko-KR" altLang="en-US" dirty="0"/>
              <a:t>함수</a:t>
            </a:r>
            <a:endParaRPr kumimoji="1" lang="en-US" altLang="ko-KR" dirty="0"/>
          </a:p>
          <a:p>
            <a:pPr marL="514350" indent="-514350">
              <a:lnSpc>
                <a:spcPct val="140000"/>
              </a:lnSpc>
              <a:buAutoNum type="arabicPeriod"/>
            </a:pPr>
            <a:r>
              <a:rPr lang="en-US" altLang="ko-KR" dirty="0"/>
              <a:t>FIRST_VALUE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altLang="ko-KR" dirty="0"/>
              <a:t>SELECT DEPARTMENT_ID , FIRST_NAME, SALARY,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altLang="ko-KR" dirty="0"/>
              <a:t>      FIRST_VALUE(FIRST_NAME) OVER(PARTITION BY DEPARTMENT_ID 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altLang="ko-KR" dirty="0"/>
              <a:t>      ORDER BY SALARY DESC ROWS UNBOUNDED PRECEDING) AS DEPT_A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altLang="ko-KR" dirty="0"/>
              <a:t>FROM HR.EMPLOYEES;</a:t>
            </a:r>
          </a:p>
          <a:p>
            <a:pPr marL="0" indent="0">
              <a:lnSpc>
                <a:spcPct val="140000"/>
              </a:lnSpc>
              <a:buNone/>
            </a:pPr>
            <a:endParaRPr lang="en-US" altLang="ko-KR" dirty="0"/>
          </a:p>
          <a:p>
            <a:pPr marL="0" indent="0">
              <a:lnSpc>
                <a:spcPct val="140000"/>
              </a:lnSpc>
              <a:buNone/>
            </a:pPr>
            <a:r>
              <a:rPr lang="en-US" altLang="ko-KR" dirty="0"/>
              <a:t>FIRST_VALUE</a:t>
            </a:r>
            <a:r>
              <a:rPr lang="ko-KR" altLang="en-US" dirty="0"/>
              <a:t>함수는 파티션에서 조회된 행 중에서 첫 번째 행의 값을 가지고 온다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altLang="ko-KR" dirty="0"/>
              <a:t>Michael </a:t>
            </a:r>
            <a:r>
              <a:rPr lang="ko-KR" altLang="en-US" dirty="0"/>
              <a:t>과 </a:t>
            </a:r>
            <a:r>
              <a:rPr lang="en-US" altLang="ko-KR" dirty="0"/>
              <a:t>Pat</a:t>
            </a: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/>
              <a:t>조회되었다</a:t>
            </a:r>
            <a:r>
              <a:rPr lang="en-US" altLang="ko-KR" dirty="0"/>
              <a:t>. </a:t>
            </a:r>
            <a:r>
              <a:rPr lang="ko-KR" altLang="en-US" dirty="0"/>
              <a:t>그 중에 </a:t>
            </a:r>
            <a:r>
              <a:rPr lang="en-US" altLang="ko-KR" dirty="0"/>
              <a:t>Michael</a:t>
            </a:r>
            <a:r>
              <a:rPr lang="ko-KR" altLang="en-US" dirty="0"/>
              <a:t>이 첫번째 행이므로 첫 번째 행의 </a:t>
            </a:r>
            <a:r>
              <a:rPr lang="en-US" altLang="ko-KR" dirty="0"/>
              <a:t>Michael</a:t>
            </a:r>
            <a:r>
              <a:rPr lang="ko-KR" altLang="en-US" dirty="0"/>
              <a:t>을 가져온다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altLang="ko-KR" dirty="0"/>
              <a:t>SALARY</a:t>
            </a:r>
            <a:r>
              <a:rPr lang="ko-KR" altLang="en-US" dirty="0"/>
              <a:t>를 내림 차순으로 조회했기 때문에 의미상으로는 부서 내에 가장 급여가 많은 사원이 된다</a:t>
            </a:r>
            <a:r>
              <a:rPr lang="en-US" altLang="ko-KR" dirty="0"/>
              <a:t>.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675823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윈도우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kumimoji="1" lang="ko-KR" altLang="en-US" dirty="0"/>
              <a:t>행의 순서 관련</a:t>
            </a:r>
            <a:r>
              <a:rPr kumimoji="1" lang="en-US" altLang="ko-KR" dirty="0"/>
              <a:t> </a:t>
            </a:r>
            <a:r>
              <a:rPr kumimoji="1" lang="ko-KR" altLang="en-US" dirty="0"/>
              <a:t>함수</a:t>
            </a:r>
            <a:endParaRPr kumimoji="1" lang="en-US" altLang="ko-KR" dirty="0"/>
          </a:p>
          <a:p>
            <a:pPr marL="514350" indent="-514350">
              <a:lnSpc>
                <a:spcPct val="140000"/>
              </a:lnSpc>
              <a:buAutoNum type="arabicPeriod"/>
            </a:pPr>
            <a:r>
              <a:rPr lang="en-US" altLang="ko-KR" dirty="0"/>
              <a:t>LAST_VALUE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altLang="ko-KR" dirty="0"/>
              <a:t>SELECT DEPARTMENT_ID , FIRST_NAME, SALARY,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altLang="ko-KR" dirty="0"/>
              <a:t>      LAST_VALUE(FIRST_NAME) OVER(PARTITION BY DEPARTMENT_ID 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altLang="ko-KR" dirty="0"/>
              <a:t>      ORDER BY SALARY DESC  rows between UNBOUNDED PRECEDING and  UNBOUNDED FOLLOWING  ) AS DEPT_A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altLang="ko-KR" dirty="0"/>
              <a:t>FROM HR.EMPLOYEES;</a:t>
            </a:r>
          </a:p>
          <a:p>
            <a:pPr marL="0" indent="0">
              <a:lnSpc>
                <a:spcPct val="140000"/>
              </a:lnSpc>
              <a:buNone/>
            </a:pPr>
            <a:endParaRPr lang="en-US" altLang="ko-KR" dirty="0"/>
          </a:p>
          <a:p>
            <a:pPr marL="0" indent="0">
              <a:lnSpc>
                <a:spcPct val="140000"/>
              </a:lnSpc>
              <a:buNone/>
            </a:pPr>
            <a:r>
              <a:rPr lang="en-US" altLang="ko-KR" dirty="0"/>
              <a:t>LAST_VALUE</a:t>
            </a:r>
            <a:r>
              <a:rPr lang="ko-KR" altLang="en-US" dirty="0"/>
              <a:t>함수는 파티션에서 마지막 행을 가지고 온다</a:t>
            </a:r>
            <a:r>
              <a:rPr lang="en-US" altLang="ko-KR" dirty="0"/>
              <a:t>. </a:t>
            </a:r>
            <a:r>
              <a:rPr lang="ko-KR" altLang="en-US" dirty="0"/>
              <a:t>그래서 </a:t>
            </a:r>
            <a:r>
              <a:rPr lang="en-US" altLang="ko-KR" dirty="0"/>
              <a:t>FIRST_VALUE</a:t>
            </a:r>
            <a:r>
              <a:rPr lang="ko-KR" altLang="en-US" dirty="0"/>
              <a:t>와 달리 </a:t>
            </a:r>
            <a:r>
              <a:rPr lang="en-US" altLang="ko-KR" dirty="0"/>
              <a:t>Pat</a:t>
            </a:r>
            <a:r>
              <a:rPr lang="ko-KR" altLang="en-US" dirty="0"/>
              <a:t>가 출력된다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altLang="ko-KR" dirty="0"/>
              <a:t>between UNBOUNDED PRECEDING and  UNBOUNDED FOLLOWING</a:t>
            </a:r>
            <a:r>
              <a:rPr lang="ko-KR" altLang="en-US" dirty="0"/>
              <a:t>의 의미는 현재 행에서 마지막 행까지의 파티션을 의미한다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60234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윈도우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kumimoji="1" lang="ko-KR" altLang="en-US" dirty="0"/>
              <a:t>행의 순서 관련</a:t>
            </a:r>
            <a:r>
              <a:rPr kumimoji="1" lang="en-US" altLang="ko-KR" dirty="0"/>
              <a:t> </a:t>
            </a:r>
            <a:r>
              <a:rPr kumimoji="1" lang="ko-KR" altLang="en-US" dirty="0"/>
              <a:t>함수</a:t>
            </a:r>
            <a:endParaRPr kumimoji="1" lang="en-US" altLang="ko-KR" dirty="0"/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3. </a:t>
            </a:r>
            <a:r>
              <a:rPr lang="en-US" altLang="ko-KR" dirty="0"/>
              <a:t>LAG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altLang="ko-KR" dirty="0"/>
              <a:t>SELECT DEPARTMENT_ID , FIRST_NAME, SALARY,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altLang="ko-KR" dirty="0"/>
              <a:t>      LAG(SALARY) OVER(ORDER BY SALARY DESC ) AS PRE_SAL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altLang="ko-KR" dirty="0"/>
              <a:t>FROM HR.EMPLOYEES;</a:t>
            </a:r>
          </a:p>
          <a:p>
            <a:pPr marL="0" indent="0">
              <a:lnSpc>
                <a:spcPct val="140000"/>
              </a:lnSpc>
              <a:buNone/>
            </a:pPr>
            <a:endParaRPr lang="en-US" altLang="ko-KR" dirty="0"/>
          </a:p>
          <a:p>
            <a:pPr marL="0" indent="0">
              <a:lnSpc>
                <a:spcPct val="140000"/>
              </a:lnSpc>
              <a:buNone/>
            </a:pPr>
            <a:r>
              <a:rPr lang="en-US" altLang="ko-KR" dirty="0"/>
              <a:t> LAG</a:t>
            </a:r>
            <a:r>
              <a:rPr lang="ko-KR" altLang="en-US" dirty="0"/>
              <a:t>함수는 이전 값을 가지고 온다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altLang="ko-KR" dirty="0"/>
              <a:t> 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61791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윈도우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kumimoji="1" lang="ko-KR" altLang="en-US" dirty="0"/>
              <a:t>행의 순서 관련</a:t>
            </a:r>
            <a:r>
              <a:rPr kumimoji="1" lang="en-US" altLang="ko-KR" dirty="0"/>
              <a:t> </a:t>
            </a:r>
            <a:r>
              <a:rPr kumimoji="1" lang="ko-KR" altLang="en-US" dirty="0"/>
              <a:t>함수</a:t>
            </a:r>
            <a:endParaRPr kumimoji="1" lang="en-US" altLang="ko-KR" dirty="0"/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3. LEAD </a:t>
            </a:r>
            <a:r>
              <a:rPr kumimoji="1" lang="ko-KR" altLang="en-US" dirty="0"/>
              <a:t>함수</a:t>
            </a:r>
            <a:endParaRPr lang="en-US" altLang="ko-KR" dirty="0"/>
          </a:p>
          <a:p>
            <a:pPr marL="0" indent="0">
              <a:lnSpc>
                <a:spcPct val="140000"/>
              </a:lnSpc>
              <a:buNone/>
            </a:pPr>
            <a:r>
              <a:rPr lang="en-US" altLang="ko-KR" dirty="0"/>
              <a:t>SELECT DEPARTMENT_ID , FIRST_NAME, SALARY,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altLang="ko-KR" dirty="0"/>
              <a:t>      LEAD(SALARY,2) OVER(ORDER BY SALARY DESC ) AS PRE_SAL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altLang="ko-KR" dirty="0"/>
              <a:t>FROM HR.EMPLOYEES;</a:t>
            </a:r>
          </a:p>
          <a:p>
            <a:pPr marL="0" indent="0">
              <a:lnSpc>
                <a:spcPct val="140000"/>
              </a:lnSpc>
              <a:buNone/>
            </a:pPr>
            <a:endParaRPr lang="en-US" altLang="ko-KR" dirty="0"/>
          </a:p>
          <a:p>
            <a:pPr marL="0" indent="0">
              <a:lnSpc>
                <a:spcPct val="140000"/>
              </a:lnSpc>
              <a:buNone/>
            </a:pPr>
            <a:r>
              <a:rPr lang="en-US" altLang="ko-KR" dirty="0"/>
              <a:t># LEAD</a:t>
            </a:r>
            <a:r>
              <a:rPr lang="ko-KR" altLang="en-US" dirty="0"/>
              <a:t>함수는 지정된 행의 값을 가지고 온다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altLang="ko-KR" dirty="0"/>
              <a:t># LEAD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기본값은 </a:t>
            </a:r>
            <a:r>
              <a:rPr lang="en-US" altLang="ko-KR" dirty="0"/>
              <a:t>1</a:t>
            </a:r>
            <a:r>
              <a:rPr lang="ko-KR" altLang="en-US" dirty="0"/>
              <a:t>이며 첫번째 값을 </a:t>
            </a:r>
            <a:endParaRPr lang="en-US" altLang="ko-KR" dirty="0"/>
          </a:p>
          <a:p>
            <a:pPr marL="0" indent="0">
              <a:lnSpc>
                <a:spcPct val="140000"/>
              </a:lnSpc>
              <a:buNone/>
            </a:pPr>
            <a:r>
              <a:rPr lang="ko-KR" altLang="en-US" dirty="0"/>
              <a:t>가지고 온다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C16EB860-25DE-4C12-8CFF-D22ACB02C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677" y="4022558"/>
            <a:ext cx="4281464" cy="193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943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윈도우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kumimoji="1" lang="ko-KR" altLang="en-US" dirty="0"/>
              <a:t>비율 관련 함수</a:t>
            </a:r>
            <a:endParaRPr kumimoji="1" lang="en-US" altLang="ko-KR" dirty="0"/>
          </a:p>
          <a:p>
            <a:pPr marL="0" indent="0">
              <a:lnSpc>
                <a:spcPct val="140000"/>
              </a:lnSpc>
              <a:buNone/>
            </a:pPr>
            <a:r>
              <a:rPr kumimoji="1" lang="ko-KR" altLang="en-US" dirty="0"/>
              <a:t>비율관련 함수는 누적 백분율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순서별</a:t>
            </a:r>
            <a:r>
              <a:rPr kumimoji="1" lang="ko-KR" altLang="en-US" dirty="0"/>
              <a:t> 백분율</a:t>
            </a:r>
            <a:r>
              <a:rPr kumimoji="1" lang="en-US" altLang="ko-KR" dirty="0"/>
              <a:t>, </a:t>
            </a:r>
            <a:r>
              <a:rPr kumimoji="1" lang="ko-KR" altLang="en-US" dirty="0"/>
              <a:t>파티션을 </a:t>
            </a:r>
            <a:r>
              <a:rPr kumimoji="1" lang="en-US" altLang="ko-KR" dirty="0"/>
              <a:t>N</a:t>
            </a:r>
            <a:r>
              <a:rPr kumimoji="1" lang="ko-KR" altLang="en-US" dirty="0"/>
              <a:t>분으로 분할한 결과 등을 조회할 수 있다</a:t>
            </a:r>
            <a:r>
              <a:rPr kumimoji="1" lang="en-US" altLang="ko-KR" dirty="0"/>
              <a:t>.</a:t>
            </a:r>
          </a:p>
          <a:p>
            <a:pPr marL="0" indent="0">
              <a:lnSpc>
                <a:spcPct val="140000"/>
              </a:lnSpc>
              <a:buNone/>
            </a:pPr>
            <a:endParaRPr kumimoji="1" lang="en-US" altLang="ko-KR" dirty="0"/>
          </a:p>
          <a:p>
            <a:pPr marL="0" indent="0">
              <a:lnSpc>
                <a:spcPct val="140000"/>
              </a:lnSpc>
              <a:buNone/>
            </a:pPr>
            <a:endParaRPr kumimoji="1" lang="en-US" altLang="ko-KR" dirty="0"/>
          </a:p>
          <a:p>
            <a:pPr marL="0" indent="0">
              <a:lnSpc>
                <a:spcPct val="140000"/>
              </a:lnSpc>
              <a:buNone/>
            </a:pPr>
            <a:endParaRPr kumimoji="1" lang="en-US" altLang="ko-KR" dirty="0"/>
          </a:p>
          <a:p>
            <a:pPr marL="0" indent="0">
              <a:lnSpc>
                <a:spcPct val="140000"/>
              </a:lnSpc>
              <a:buNone/>
            </a:pPr>
            <a:endParaRPr kumimoji="1" lang="en-US" altLang="ko-KR" dirty="0"/>
          </a:p>
          <a:p>
            <a:pPr marL="0" indent="0">
              <a:lnSpc>
                <a:spcPct val="140000"/>
              </a:lnSpc>
              <a:buNone/>
            </a:pPr>
            <a:endParaRPr kumimoji="1" lang="en-US" altLang="ko-KR" dirty="0"/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 </a:t>
            </a:r>
          </a:p>
          <a:p>
            <a:pPr marL="0" indent="0">
              <a:lnSpc>
                <a:spcPct val="140000"/>
              </a:lnSpc>
              <a:buNone/>
            </a:pPr>
            <a:endParaRPr lang="en-US" altLang="ko-KR" dirty="0"/>
          </a:p>
        </p:txBody>
      </p:sp>
      <p:graphicFrame>
        <p:nvGraphicFramePr>
          <p:cNvPr id="4" name="표 5">
            <a:extLst>
              <a:ext uri="{FF2B5EF4-FFF2-40B4-BE49-F238E27FC236}">
                <a16:creationId xmlns="" xmlns:a16="http://schemas.microsoft.com/office/drawing/2014/main" id="{6465BA7B-1CD0-4533-B7B7-E94416F53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116750"/>
              </p:ext>
            </p:extLst>
          </p:nvPr>
        </p:nvGraphicFramePr>
        <p:xfrm>
          <a:off x="936845" y="3268200"/>
          <a:ext cx="10131647" cy="293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7229">
                  <a:extLst>
                    <a:ext uri="{9D8B030D-6E8A-4147-A177-3AD203B41FA5}">
                      <a16:colId xmlns="" xmlns:a16="http://schemas.microsoft.com/office/drawing/2014/main" val="2383714691"/>
                    </a:ext>
                  </a:extLst>
                </a:gridCol>
                <a:gridCol w="7974418">
                  <a:extLst>
                    <a:ext uri="{9D8B030D-6E8A-4147-A177-3AD203B41FA5}">
                      <a16:colId xmlns="" xmlns:a16="http://schemas.microsoft.com/office/drawing/2014/main" val="35749510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비율 함수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02053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CUME_DIST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파티션 전체 건수에서 현재 행보다 작거나 같은 건수에 대한 누적 백분율을 조회한다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latinLnBrk="1"/>
                      <a:r>
                        <a:rPr lang="ko-KR" altLang="en-US" dirty="0"/>
                        <a:t>누적 분포상에 위치를 </a:t>
                      </a:r>
                      <a:r>
                        <a:rPr lang="en-US" altLang="ko-KR" dirty="0"/>
                        <a:t>0~1</a:t>
                      </a:r>
                      <a:r>
                        <a:rPr lang="ko-KR" altLang="en-US" dirty="0"/>
                        <a:t>사이의 값을 가진다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06680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PERCENT_RANK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파티션에서 제일 먼저 나온 것을 </a:t>
                      </a:r>
                      <a:r>
                        <a:rPr lang="en-US" altLang="ko-KR" dirty="0"/>
                        <a:t>0</a:t>
                      </a:r>
                      <a:r>
                        <a:rPr lang="ko-KR" altLang="en-US" dirty="0"/>
                        <a:t>으로 제일 늦게 나온 것을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로 하여 값이 아닌 행의 </a:t>
                      </a:r>
                      <a:r>
                        <a:rPr lang="ko-KR" altLang="en-US" dirty="0" err="1"/>
                        <a:t>순서별</a:t>
                      </a:r>
                      <a:r>
                        <a:rPr lang="ko-KR" altLang="en-US" dirty="0"/>
                        <a:t> 백분율을 조회한다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0822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NTILE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파티션별로 전체 건수를 </a:t>
                      </a:r>
                      <a:r>
                        <a:rPr lang="en-US" altLang="ko-KR" dirty="0"/>
                        <a:t>ARGUMENT</a:t>
                      </a:r>
                      <a:r>
                        <a:rPr lang="ko-KR" altLang="en-US" dirty="0"/>
                        <a:t>값으로 </a:t>
                      </a:r>
                      <a:r>
                        <a:rPr lang="en-US" altLang="ko-KR" dirty="0"/>
                        <a:t>N</a:t>
                      </a:r>
                      <a:r>
                        <a:rPr lang="ko-KR" altLang="en-US" dirty="0"/>
                        <a:t>등분한 결과를 조회한다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67840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RATIO_TO_REPORT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파티션 내에 전체 </a:t>
                      </a:r>
                      <a:r>
                        <a:rPr lang="en-US" altLang="ko-KR" dirty="0"/>
                        <a:t>SUM(</a:t>
                      </a:r>
                      <a:r>
                        <a:rPr lang="ko-KR" altLang="en-US" dirty="0"/>
                        <a:t>컬럼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에 대한 </a:t>
                      </a:r>
                      <a:r>
                        <a:rPr lang="ko-KR" altLang="en-US" dirty="0" err="1"/>
                        <a:t>행별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컬럼값의</a:t>
                      </a:r>
                      <a:r>
                        <a:rPr lang="ko-KR" altLang="en-US" dirty="0"/>
                        <a:t> 백분율을 소수점까지 조회한다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27390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7651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B224D85-0190-4485-A041-64B3455DE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191"/>
          </a:xfrm>
        </p:spPr>
        <p:txBody>
          <a:bodyPr>
            <a:normAutofit/>
          </a:bodyPr>
          <a:lstStyle/>
          <a:p>
            <a:pPr algn="just"/>
            <a:r>
              <a:rPr lang="ko-KR" altLang="en-US" sz="3600" dirty="0"/>
              <a:t>데이터모델링을 할 때 유의 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CC99646-FCD0-4D25-A602-FBBB6E45A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3377"/>
            <a:ext cx="10515600" cy="4943586"/>
          </a:xfrm>
        </p:spPr>
        <p:txBody>
          <a:bodyPr>
            <a:normAutofit fontScale="92500"/>
          </a:bodyPr>
          <a:lstStyle/>
          <a:p>
            <a:r>
              <a:rPr lang="ko-KR" altLang="en-US" dirty="0" err="1"/>
              <a:t>비일관성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sz="2400" dirty="0"/>
              <a:t>데이터의 중복이 없더라도 </a:t>
            </a:r>
            <a:r>
              <a:rPr lang="ko-KR" altLang="en-US" sz="2400" dirty="0" err="1"/>
              <a:t>비일관성은</a:t>
            </a:r>
            <a:r>
              <a:rPr lang="ko-KR" altLang="en-US" sz="2400" dirty="0"/>
              <a:t> 발생할 수 있는데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 err="1"/>
              <a:t>예를들면</a:t>
            </a:r>
            <a:r>
              <a:rPr lang="ko-KR" altLang="en-US" sz="2400" dirty="0"/>
              <a:t> 신용상태에 대한 갱신없이 고객의 납부 이력 정보를 갱신하는 경우이다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개발자가 서로 연관된 다른 데이터와 모순된다는 고려없이 일련의 데이터를 수정할 수 있기 때문에 이와 같은 문제가 발생할 수 있다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데이터와 </a:t>
            </a:r>
            <a:r>
              <a:rPr lang="ko-KR" altLang="en-US" sz="2400" dirty="0" err="1"/>
              <a:t>데이터간의</a:t>
            </a:r>
            <a:r>
              <a:rPr lang="ko-KR" altLang="en-US" sz="2400" dirty="0"/>
              <a:t> 상호 연관관계에 대해 명확하게</a:t>
            </a:r>
            <a:r>
              <a:rPr lang="en-US" altLang="ko-KR" sz="2400" dirty="0"/>
              <a:t> </a:t>
            </a:r>
            <a:r>
              <a:rPr lang="ko-KR" altLang="en-US" sz="2400" dirty="0"/>
              <a:t>정의한다면 이러한 위험성을 사전에 예방하는데 도움을 줄 수 있다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r>
              <a:rPr lang="ko-KR" altLang="en-US" sz="2400" dirty="0"/>
              <a:t>사용자가 처리하는 프로세스 혹은 이와 관련된 프로그램과 테이블의 연계성을 높이는 것은 데이터 모델이 업무 변경에 대해 취약하게 만드는 단점에 해당한다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146069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윈도우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kumimoji="1" lang="ko-KR" altLang="en-US" dirty="0"/>
              <a:t>비율 관련 함수</a:t>
            </a:r>
            <a:endParaRPr kumimoji="1" lang="en-US" altLang="ko-KR" dirty="0"/>
          </a:p>
          <a:p>
            <a:pPr marL="0" indent="0">
              <a:lnSpc>
                <a:spcPct val="140000"/>
              </a:lnSpc>
              <a:buNone/>
            </a:pPr>
            <a:r>
              <a:rPr lang="en-US" altLang="ko-KR" dirty="0"/>
              <a:t>1. PERCENT_RANK</a:t>
            </a:r>
            <a:endParaRPr lang="ko-KR" altLang="en-US" dirty="0"/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SELECT DEPARTMENT_ID, FIRST_NAME, SALARY,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    PERCENT_RANK() OVER (PARTITION BY DEPARTMENT_ID ORDER BY SALARY DESC) AS PERCENT_SALARY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FROM </a:t>
            </a:r>
            <a:r>
              <a:rPr kumimoji="1" lang="en-US" altLang="ko-KR" dirty="0" err="1"/>
              <a:t>HR.employees</a:t>
            </a:r>
            <a:r>
              <a:rPr kumimoji="1" lang="en-US" altLang="ko-KR" dirty="0"/>
              <a:t>;</a:t>
            </a:r>
          </a:p>
          <a:p>
            <a:pPr marL="0" indent="0">
              <a:lnSpc>
                <a:spcPct val="140000"/>
              </a:lnSpc>
              <a:buNone/>
            </a:pPr>
            <a:endParaRPr kumimoji="1" lang="en-US" altLang="ko-KR" dirty="0"/>
          </a:p>
          <a:p>
            <a:pPr marL="0" indent="0">
              <a:lnSpc>
                <a:spcPct val="140000"/>
              </a:lnSpc>
              <a:buNone/>
            </a:pPr>
            <a:endParaRPr kumimoji="1" lang="en-US" altLang="ko-KR" dirty="0"/>
          </a:p>
          <a:p>
            <a:pPr marL="0" indent="0">
              <a:lnSpc>
                <a:spcPct val="140000"/>
              </a:lnSpc>
              <a:buNone/>
            </a:pPr>
            <a:endParaRPr kumimoji="1" lang="en-US" altLang="ko-KR" dirty="0"/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 </a:t>
            </a:r>
          </a:p>
          <a:p>
            <a:pPr marL="0" indent="0">
              <a:lnSpc>
                <a:spcPct val="140000"/>
              </a:lnSpc>
              <a:buNone/>
            </a:pPr>
            <a:endParaRPr lang="en-US" altLang="ko-KR" dirty="0"/>
          </a:p>
          <a:p>
            <a:pPr marL="0" indent="0">
              <a:lnSpc>
                <a:spcPct val="140000"/>
              </a:lnSpc>
              <a:buNone/>
            </a:pPr>
            <a:endParaRPr lang="en-US" altLang="ko-KR" dirty="0"/>
          </a:p>
          <a:p>
            <a:pPr marL="0" indent="0">
              <a:lnSpc>
                <a:spcPct val="140000"/>
              </a:lnSpc>
              <a:buNone/>
            </a:pPr>
            <a:r>
              <a:rPr lang="ko-KR" altLang="en-US" dirty="0"/>
              <a:t>파티션에서 등수를 퍼센트로 구한다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0E220966-7778-4335-BD3E-644919272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282" y="3809908"/>
            <a:ext cx="561022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4968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윈도우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kumimoji="1" lang="ko-KR" altLang="en-US" dirty="0"/>
              <a:t>비율 관련 함수</a:t>
            </a:r>
            <a:endParaRPr kumimoji="1" lang="en-US" altLang="ko-KR" dirty="0"/>
          </a:p>
          <a:p>
            <a:pPr marL="0" indent="0">
              <a:lnSpc>
                <a:spcPct val="140000"/>
              </a:lnSpc>
              <a:buNone/>
            </a:pPr>
            <a:r>
              <a:rPr lang="en-US" altLang="ko-KR" dirty="0"/>
              <a:t>2. </a:t>
            </a:r>
            <a:r>
              <a:rPr kumimoji="1" lang="en-US" altLang="ko-KR" dirty="0"/>
              <a:t>NTILE(4) 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SELECT DEPARTMENT_ID , FIRST_NAME, SALARY,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      NTILE(4) OVER(ORDER BY SALARY DESC ) AS N_TILE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FROM HR.EMPLOYEES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WHERE DEPARTMENT_ID = 30;</a:t>
            </a:r>
          </a:p>
          <a:p>
            <a:pPr marL="0" indent="0">
              <a:lnSpc>
                <a:spcPct val="140000"/>
              </a:lnSpc>
              <a:buNone/>
            </a:pPr>
            <a:endParaRPr kumimoji="1" lang="en-US" altLang="ko-KR" dirty="0"/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 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altLang="ko-KR" dirty="0"/>
              <a:t>NTILE(4)</a:t>
            </a:r>
            <a:r>
              <a:rPr lang="ko-KR" altLang="en-US" dirty="0"/>
              <a:t>는 </a:t>
            </a:r>
            <a:r>
              <a:rPr lang="en-US" altLang="ko-KR" dirty="0"/>
              <a:t>4</a:t>
            </a:r>
            <a:r>
              <a:rPr lang="ko-KR" altLang="en-US" dirty="0"/>
              <a:t>등분으로 분할하라는 의미로 위의 예제에서 급여가 높은 순으로 </a:t>
            </a:r>
            <a:r>
              <a:rPr lang="en-US" altLang="ko-KR" dirty="0"/>
              <a:t>1~4</a:t>
            </a:r>
            <a:r>
              <a:rPr lang="ko-KR" altLang="en-US" dirty="0"/>
              <a:t>등분으로 분할한다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EB14EB63-7831-4705-9322-6E5A0EB1E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224" y="3629154"/>
            <a:ext cx="4091702" cy="168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397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테이블 파티션</a:t>
            </a:r>
            <a:r>
              <a:rPr kumimoji="1" lang="en-US" altLang="ko-KR" dirty="0"/>
              <a:t>(Table Partition)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lnSpc>
                <a:spcPct val="140000"/>
              </a:lnSpc>
              <a:buAutoNum type="arabicPeriod"/>
            </a:pPr>
            <a:r>
              <a:rPr lang="en-US" altLang="ko-KR" dirty="0"/>
              <a:t>Partition </a:t>
            </a:r>
            <a:r>
              <a:rPr lang="ko-KR" altLang="en-US" dirty="0"/>
              <a:t>기능</a:t>
            </a:r>
            <a:endParaRPr lang="en-US" altLang="ko-KR" dirty="0"/>
          </a:p>
          <a:p>
            <a:pPr marL="0" indent="0">
              <a:lnSpc>
                <a:spcPct val="140000"/>
              </a:lnSpc>
              <a:buNone/>
            </a:pPr>
            <a:r>
              <a:rPr lang="ko-KR" altLang="en-US" dirty="0"/>
              <a:t>파티션은 대용량의 테이블을 여러 개의 데이터 파일에 분리해서 저장한다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ko-KR" altLang="en-US" dirty="0"/>
              <a:t>테이블의 데이터가 </a:t>
            </a:r>
            <a:r>
              <a:rPr lang="ko-KR" altLang="en-US" dirty="0" err="1"/>
              <a:t>쿨리적으로</a:t>
            </a:r>
            <a:r>
              <a:rPr lang="ko-KR" altLang="en-US" dirty="0"/>
              <a:t> 분리된 데이터 파일에 저장되면 입력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조회 성능이 향상된다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ko-KR" altLang="en-US" dirty="0"/>
              <a:t>파티션은 각각의 파티션별로 독립적으로 관리될 수 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파티션별로 백업하고 복구가 가능하면 파티션 전용 인덱스 생성도 가능하다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ko-KR" altLang="en-US" dirty="0"/>
              <a:t>파티션은 </a:t>
            </a:r>
            <a:r>
              <a:rPr lang="en-US" altLang="ko-KR" dirty="0"/>
              <a:t>Oracle </a:t>
            </a:r>
            <a:r>
              <a:rPr lang="ko-KR" altLang="en-US" dirty="0"/>
              <a:t>데이터베이스의 논리적 단위인 테이블 </a:t>
            </a:r>
            <a:r>
              <a:rPr lang="ko-KR" altLang="en-US" dirty="0" err="1"/>
              <a:t>스페이스간에</a:t>
            </a:r>
            <a:r>
              <a:rPr lang="ko-KR" altLang="en-US" dirty="0"/>
              <a:t> 이동이 가능하다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ko-KR" altLang="en-US" dirty="0"/>
              <a:t>데이터를 조회할 때 데이터의 범위를 줄여서 성능 향상시킨다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40000"/>
              </a:lnSpc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27218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테이블 파티션</a:t>
            </a:r>
            <a:r>
              <a:rPr kumimoji="1" lang="en-US" altLang="ko-KR" dirty="0"/>
              <a:t>(Table Partition)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altLang="ko-KR" dirty="0"/>
              <a:t>2. Range Partition 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altLang="ko-KR" dirty="0"/>
              <a:t>Range Partition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/>
              <a:t>테이블의 컬럼 중에서 값의 범위를 기준으로 여러 개의 파티션으로 데이터를 나누어 저장하는 것이다</a:t>
            </a:r>
            <a:r>
              <a:rPr lang="en-US" altLang="ko-KR" dirty="0"/>
              <a:t>.</a:t>
            </a:r>
          </a:p>
          <a:p>
            <a:pPr algn="l">
              <a:lnSpc>
                <a:spcPct val="120000"/>
              </a:lnSpc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 Column Value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의 범위를 기준으로 하여 행을 분할하는 형태이다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.</a:t>
            </a:r>
          </a:p>
          <a:p>
            <a:pPr algn="l">
              <a:lnSpc>
                <a:spcPct val="120000"/>
              </a:lnSpc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 Range Partition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에서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Table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은 단지 논리적인 구조이며 실제 데이터가 물리적으로 저장되는 곳은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Partition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으로 나누어진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Tablespace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에 저장이 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.</a:t>
            </a:r>
          </a:p>
          <a:p>
            <a:pPr algn="l">
              <a:lnSpc>
                <a:spcPct val="120000"/>
              </a:lnSpc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 PARTITION BY RANGE (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 KR"/>
              </a:rPr>
              <a:t>column_list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 ) 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기본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Table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에서 어느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Column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을 기준으로 분할할지를 정함</a:t>
            </a:r>
          </a:p>
          <a:p>
            <a:pPr algn="l">
              <a:lnSpc>
                <a:spcPct val="120000"/>
              </a:lnSpc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 VALUES LESS THAN (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 KR"/>
              </a:rPr>
              <a:t>value_list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 ) 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각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Partition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이 어떤 값의 범위를 포함할지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Upper Bound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를 정함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54043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테이블 파티션</a:t>
            </a:r>
            <a:r>
              <a:rPr kumimoji="1" lang="en-US" altLang="ko-KR" dirty="0"/>
              <a:t>(Table Partition)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altLang="ko-KR" dirty="0"/>
              <a:t>2. Range Partition 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altLang="ko-KR" dirty="0"/>
              <a:t>Range Partition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/>
              <a:t>테이블의 컬럼 중에서 값의 범위를 기준으로 여러 개의 파티션으로 데이터를 나누어 저장하는 것이다</a:t>
            </a:r>
            <a:r>
              <a:rPr lang="en-US" altLang="ko-KR" dirty="0"/>
              <a:t>.</a:t>
            </a:r>
          </a:p>
          <a:p>
            <a:pPr algn="l">
              <a:lnSpc>
                <a:spcPct val="120000"/>
              </a:lnSpc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 Column Value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의 범위를 기준으로 하여 행을 분할하는 형태이다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.</a:t>
            </a:r>
          </a:p>
          <a:p>
            <a:pPr algn="l">
              <a:lnSpc>
                <a:spcPct val="120000"/>
              </a:lnSpc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 Range Partition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에서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Table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은 단지 논리적인 구조이며 실제 데이터가 물리적으로 저장되는 곳은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Partition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으로 나누어진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Tablespace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에 저장이 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.</a:t>
            </a:r>
          </a:p>
          <a:p>
            <a:pPr algn="l">
              <a:lnSpc>
                <a:spcPct val="120000"/>
              </a:lnSpc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 PARTITION BY RANGE (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 KR"/>
              </a:rPr>
              <a:t>column_list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 ) 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기본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Table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에서 어느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Column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을 기준으로 분할할지를 정함</a:t>
            </a:r>
          </a:p>
          <a:p>
            <a:pPr algn="l">
              <a:lnSpc>
                <a:spcPct val="120000"/>
              </a:lnSpc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 VALUES LESS THAN (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 KR"/>
              </a:rPr>
              <a:t>value_list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 ) 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각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Partition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이 어떤 값의 범위를 포함할지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Upper Bound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를 정함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.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000000"/>
                </a:solidFill>
                <a:latin typeface="Noto Sans KR"/>
              </a:rPr>
              <a:t>3. List</a:t>
            </a:r>
            <a:r>
              <a:rPr lang="ko-KR" altLang="en-US" dirty="0">
                <a:solidFill>
                  <a:srgbClr val="000000"/>
                </a:solidFill>
                <a:latin typeface="Noto Sans KR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Noto Sans KR"/>
              </a:rPr>
              <a:t>Partition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000000"/>
                </a:solidFill>
                <a:latin typeface="Noto Sans KR"/>
              </a:rPr>
              <a:t>List Partition</a:t>
            </a:r>
            <a:r>
              <a:rPr lang="ko-KR" altLang="en-US" dirty="0">
                <a:solidFill>
                  <a:srgbClr val="000000"/>
                </a:solidFill>
                <a:latin typeface="Noto Sans KR"/>
              </a:rPr>
              <a:t>은 데이터베이스 관리 시스템이 내부적으로 해시 함수를 사용해서 데이터를 분할한다</a:t>
            </a:r>
            <a:r>
              <a:rPr lang="en-US" altLang="ko-KR" dirty="0">
                <a:solidFill>
                  <a:srgbClr val="000000"/>
                </a:solidFill>
                <a:latin typeface="Noto Sans K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13124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테이블 파티션</a:t>
            </a:r>
            <a:r>
              <a:rPr kumimoji="1" lang="en-US" altLang="ko-KR" dirty="0"/>
              <a:t>(Table Partition)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000000"/>
                </a:solidFill>
                <a:latin typeface="Noto Sans KR"/>
              </a:rPr>
              <a:t>4. Hash Partition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000000"/>
                </a:solidFill>
                <a:latin typeface="Noto Sans KR"/>
              </a:rPr>
              <a:t>Hash Partition</a:t>
            </a:r>
            <a:r>
              <a:rPr lang="ko-KR" altLang="en-US" dirty="0">
                <a:solidFill>
                  <a:srgbClr val="000000"/>
                </a:solidFill>
                <a:latin typeface="Noto Sans KR"/>
              </a:rPr>
              <a:t>은 데이터베이스 관리 시스템이 내부적으로 해시 함수를 사용해서 데이터를 분할한다</a:t>
            </a:r>
            <a:r>
              <a:rPr lang="en-US" altLang="ko-KR" dirty="0">
                <a:solidFill>
                  <a:srgbClr val="000000"/>
                </a:solidFill>
                <a:latin typeface="Noto Sans KR"/>
              </a:rPr>
              <a:t>.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ko-KR" altLang="en-US" dirty="0">
                <a:solidFill>
                  <a:srgbClr val="000000"/>
                </a:solidFill>
                <a:latin typeface="Noto Sans KR"/>
              </a:rPr>
              <a:t>결과적으로 데이터베이스 관리 시스템이 알아서 분할하고 관리하는 것이다</a:t>
            </a:r>
            <a:r>
              <a:rPr lang="en-US" altLang="ko-KR" dirty="0">
                <a:solidFill>
                  <a:srgbClr val="000000"/>
                </a:solidFill>
                <a:latin typeface="Noto Sans KR"/>
              </a:rPr>
              <a:t>.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000000"/>
                </a:solidFill>
                <a:latin typeface="Noto Sans KR"/>
              </a:rPr>
              <a:t>Hash </a:t>
            </a:r>
            <a:r>
              <a:rPr lang="en-US" altLang="ko-KR" dirty="0" err="1">
                <a:solidFill>
                  <a:srgbClr val="000000"/>
                </a:solidFill>
                <a:latin typeface="Noto Sans KR"/>
              </a:rPr>
              <a:t>Patition</a:t>
            </a:r>
            <a:r>
              <a:rPr lang="en-US" altLang="ko-KR" dirty="0">
                <a:solidFill>
                  <a:srgbClr val="000000"/>
                </a:solidFill>
                <a:latin typeface="Noto Sans KR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Noto Sans KR"/>
              </a:rPr>
              <a:t>이외에도 </a:t>
            </a:r>
            <a:r>
              <a:rPr lang="en-US" altLang="ko-KR" dirty="0">
                <a:solidFill>
                  <a:srgbClr val="000000"/>
                </a:solidFill>
                <a:latin typeface="Noto Sans KR"/>
              </a:rPr>
              <a:t>Composite </a:t>
            </a:r>
            <a:r>
              <a:rPr lang="en-US" altLang="ko-KR" dirty="0" err="1">
                <a:solidFill>
                  <a:srgbClr val="000000"/>
                </a:solidFill>
                <a:latin typeface="Noto Sans KR"/>
              </a:rPr>
              <a:t>Patition</a:t>
            </a:r>
            <a:r>
              <a:rPr lang="ko-KR" altLang="en-US" dirty="0">
                <a:solidFill>
                  <a:srgbClr val="000000"/>
                </a:solidFill>
                <a:latin typeface="Noto Sans KR"/>
              </a:rPr>
              <a:t>이 있는데 </a:t>
            </a:r>
            <a:r>
              <a:rPr lang="en-US" altLang="ko-KR" dirty="0">
                <a:solidFill>
                  <a:srgbClr val="000000"/>
                </a:solidFill>
                <a:latin typeface="Noto Sans KR"/>
              </a:rPr>
              <a:t>, Composite Partition</a:t>
            </a:r>
            <a:r>
              <a:rPr lang="ko-KR" altLang="en-US" dirty="0">
                <a:solidFill>
                  <a:srgbClr val="000000"/>
                </a:solidFill>
                <a:latin typeface="Noto Sans KR"/>
              </a:rPr>
              <a:t>은 여러 개의 파티션 기법을 조합해서 사용하는 것이다</a:t>
            </a:r>
            <a:r>
              <a:rPr lang="en-US" altLang="ko-KR" dirty="0">
                <a:solidFill>
                  <a:srgbClr val="000000"/>
                </a:solidFill>
                <a:latin typeface="Noto Sans KR"/>
              </a:rPr>
              <a:t>.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000000"/>
                </a:solidFill>
                <a:latin typeface="Noto Sans KR"/>
              </a:rPr>
              <a:t>5. </a:t>
            </a:r>
            <a:r>
              <a:rPr lang="ko-KR" altLang="en-US" dirty="0">
                <a:solidFill>
                  <a:srgbClr val="000000"/>
                </a:solidFill>
                <a:latin typeface="Noto Sans KR"/>
              </a:rPr>
              <a:t>파티션 인덱스</a:t>
            </a:r>
            <a:endParaRPr lang="en-US" altLang="ko-KR" dirty="0">
              <a:solidFill>
                <a:srgbClr val="000000"/>
              </a:solidFill>
              <a:latin typeface="Noto Sans KR"/>
            </a:endParaRPr>
          </a:p>
          <a:p>
            <a:pPr marL="0" indent="0" algn="l">
              <a:lnSpc>
                <a:spcPct val="120000"/>
              </a:lnSpc>
              <a:buNone/>
            </a:pPr>
            <a:r>
              <a:rPr lang="ko-KR" altLang="en-US" dirty="0">
                <a:solidFill>
                  <a:srgbClr val="000000"/>
                </a:solidFill>
                <a:latin typeface="Noto Sans KR"/>
              </a:rPr>
              <a:t>파티션 인덱스는 </a:t>
            </a:r>
            <a:r>
              <a:rPr lang="en-US" altLang="ko-KR" dirty="0">
                <a:solidFill>
                  <a:srgbClr val="000000"/>
                </a:solidFill>
                <a:latin typeface="Noto Sans KR"/>
              </a:rPr>
              <a:t>4</a:t>
            </a:r>
            <a:r>
              <a:rPr lang="ko-KR" altLang="en-US" dirty="0">
                <a:solidFill>
                  <a:srgbClr val="000000"/>
                </a:solidFill>
                <a:latin typeface="Noto Sans KR"/>
              </a:rPr>
              <a:t>가지 유형의 인덱스를 제공한다</a:t>
            </a:r>
            <a:r>
              <a:rPr lang="en-US" altLang="ko-KR" dirty="0">
                <a:solidFill>
                  <a:srgbClr val="000000"/>
                </a:solidFill>
                <a:latin typeface="Noto Sans KR"/>
              </a:rPr>
              <a:t>. 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ko-KR" altLang="en-US" dirty="0">
                <a:solidFill>
                  <a:srgbClr val="000000"/>
                </a:solidFill>
                <a:latin typeface="Noto Sans KR"/>
              </a:rPr>
              <a:t>즉</a:t>
            </a:r>
            <a:r>
              <a:rPr lang="en-US" altLang="ko-KR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Noto Sans KR"/>
              </a:rPr>
              <a:t>파티션 키를 사용해서 인덱스를 만드는 </a:t>
            </a:r>
            <a:r>
              <a:rPr lang="en-US" altLang="ko-KR" dirty="0">
                <a:solidFill>
                  <a:srgbClr val="000000"/>
                </a:solidFill>
                <a:latin typeface="Noto Sans KR"/>
              </a:rPr>
              <a:t>Prefixed Index</a:t>
            </a:r>
            <a:r>
              <a:rPr lang="ko-KR" altLang="en-US" dirty="0">
                <a:solidFill>
                  <a:srgbClr val="000000"/>
                </a:solidFill>
                <a:latin typeface="Noto Sans KR"/>
              </a:rPr>
              <a:t>와</a:t>
            </a:r>
            <a:r>
              <a:rPr lang="en-US" altLang="ko-KR" dirty="0">
                <a:solidFill>
                  <a:srgbClr val="000000"/>
                </a:solidFill>
                <a:latin typeface="Noto Sans KR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Noto Sans KR"/>
              </a:rPr>
              <a:t>해당 파티션만 사용하는 </a:t>
            </a:r>
            <a:r>
              <a:rPr lang="en-US" altLang="ko-KR" dirty="0">
                <a:solidFill>
                  <a:srgbClr val="000000"/>
                </a:solidFill>
                <a:latin typeface="Noto Sans KR"/>
              </a:rPr>
              <a:t>Local</a:t>
            </a:r>
            <a:r>
              <a:rPr lang="ko-KR" altLang="en-US" dirty="0">
                <a:solidFill>
                  <a:srgbClr val="000000"/>
                </a:solidFill>
                <a:latin typeface="Noto Sans KR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Noto Sans KR"/>
              </a:rPr>
              <a:t>Index</a:t>
            </a:r>
            <a:r>
              <a:rPr lang="ko-KR" altLang="en-US" dirty="0">
                <a:solidFill>
                  <a:srgbClr val="000000"/>
                </a:solidFill>
                <a:latin typeface="Noto Sans KR"/>
              </a:rPr>
              <a:t>등으로 나누어진다</a:t>
            </a:r>
            <a:r>
              <a:rPr lang="en-US" altLang="ko-KR" dirty="0">
                <a:solidFill>
                  <a:srgbClr val="000000"/>
                </a:solidFill>
                <a:latin typeface="Noto Sans KR"/>
              </a:rPr>
              <a:t>, 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en-US" altLang="ko-KR" dirty="0">
                <a:solidFill>
                  <a:srgbClr val="000000"/>
                </a:solidFill>
                <a:latin typeface="Noto Sans KR"/>
              </a:rPr>
              <a:t>Oracle </a:t>
            </a:r>
            <a:r>
              <a:rPr lang="ko-KR" altLang="en-US" dirty="0">
                <a:solidFill>
                  <a:srgbClr val="000000"/>
                </a:solidFill>
                <a:latin typeface="Noto Sans KR"/>
              </a:rPr>
              <a:t>데이터베이스는 </a:t>
            </a:r>
            <a:r>
              <a:rPr lang="en-US" altLang="ko-KR" dirty="0">
                <a:solidFill>
                  <a:srgbClr val="000000"/>
                </a:solidFill>
                <a:latin typeface="Noto Sans KR"/>
              </a:rPr>
              <a:t>Global Non-Prefixed</a:t>
            </a:r>
            <a:r>
              <a:rPr lang="ko-KR" altLang="en-US" dirty="0">
                <a:solidFill>
                  <a:srgbClr val="000000"/>
                </a:solidFill>
                <a:latin typeface="Noto Sans KR"/>
              </a:rPr>
              <a:t>를 지원하지 않는다</a:t>
            </a:r>
            <a:r>
              <a:rPr lang="en-US" altLang="ko-KR" dirty="0">
                <a:solidFill>
                  <a:srgbClr val="000000"/>
                </a:solidFill>
                <a:latin typeface="Noto Sans KR"/>
              </a:rPr>
              <a:t>.</a:t>
            </a:r>
            <a:endParaRPr lang="en-US" altLang="ko-KR" b="0" i="0" dirty="0">
              <a:solidFill>
                <a:srgbClr val="000000"/>
              </a:solidFill>
              <a:effectLst/>
              <a:latin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0564100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옵티마이저와 실행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Cost Based Optimizer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ko-KR" altLang="en-US" dirty="0"/>
              <a:t>테이블 및 인덱스 등의 통계 정보를 활용하여 </a:t>
            </a:r>
            <a:r>
              <a:rPr kumimoji="1" lang="en-US" altLang="ko-KR" dirty="0"/>
              <a:t>SQL</a:t>
            </a:r>
            <a:r>
              <a:rPr kumimoji="1" lang="ko-KR" altLang="en-US" dirty="0"/>
              <a:t>문을 실행하는데 소요될 처리시간 및 </a:t>
            </a:r>
            <a:r>
              <a:rPr kumimoji="1" lang="en-US" altLang="ko-KR" dirty="0"/>
              <a:t>CPU, I/O </a:t>
            </a:r>
            <a:r>
              <a:rPr kumimoji="1" lang="ko-KR" altLang="en-US" dirty="0"/>
              <a:t>자원량 등을 계산하여 가장 효율적일 것으로 예상되는 실행계획을 선택하는 옵티마이저를 말한다</a:t>
            </a:r>
            <a:r>
              <a:rPr kumimoji="1" lang="en-US" altLang="ko-KR" dirty="0"/>
              <a:t>.</a:t>
            </a:r>
          </a:p>
          <a:p>
            <a:pPr marL="0" indent="0">
              <a:lnSpc>
                <a:spcPct val="140000"/>
              </a:lnSpc>
              <a:buNone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699211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옵티마이저와 실행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kumimoji="1" lang="ko-KR" altLang="en-US" dirty="0"/>
              <a:t>옵티마이저</a:t>
            </a:r>
            <a:endParaRPr kumimoji="1" lang="en-US" altLang="ko-KR" dirty="0"/>
          </a:p>
          <a:p>
            <a:pPr marL="0" indent="0">
              <a:lnSpc>
                <a:spcPct val="140000"/>
              </a:lnSpc>
              <a:buNone/>
            </a:pPr>
            <a:endParaRPr kumimoji="1"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55780"/>
            <a:ext cx="4706744" cy="37211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65181" y="2455780"/>
            <a:ext cx="568712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옵티마이저는 사용자가 질의한 </a:t>
            </a:r>
            <a:r>
              <a:rPr lang="en-US" altLang="ko-KR" dirty="0"/>
              <a:t>SQL</a:t>
            </a:r>
            <a:r>
              <a:rPr lang="ko-KR" altLang="en-US" dirty="0"/>
              <a:t>문에 대해 최적의 실행 방법을 결정하는 역할을 수행한다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옵티마이저가 선택한 실행 방법의 적절성 여부는 질의 수행 속도에 가장 큰 영향을 미치게된다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옵티마이저가 최적의 실행 방법을 결정하는 방식에는 규칙기반</a:t>
            </a:r>
            <a:r>
              <a:rPr lang="en-US" altLang="ko-KR" dirty="0"/>
              <a:t>(RBO, Rule Based Optimizer)</a:t>
            </a:r>
            <a:r>
              <a:rPr lang="ko-KR" altLang="en-US" dirty="0"/>
              <a:t>와 비용기반</a:t>
            </a:r>
            <a:r>
              <a:rPr lang="en-US" altLang="ko-KR" dirty="0"/>
              <a:t>(CBO, Cost Based Optimizer)</a:t>
            </a:r>
            <a:r>
              <a:rPr lang="ko-KR" altLang="en-US" dirty="0"/>
              <a:t>로 구분한다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현재는 비용기반</a:t>
            </a:r>
            <a:r>
              <a:rPr lang="en-US" altLang="ko-KR" dirty="0"/>
              <a:t>(CBO) </a:t>
            </a:r>
            <a:r>
              <a:rPr lang="ko-KR" altLang="en-US" dirty="0"/>
              <a:t>위주로 신규 기능에 지원되고</a:t>
            </a:r>
            <a:r>
              <a:rPr lang="en-US" altLang="ko-KR" dirty="0"/>
              <a:t>, </a:t>
            </a:r>
            <a:r>
              <a:rPr lang="ko-KR" altLang="en-US" dirty="0"/>
              <a:t>규칙기반</a:t>
            </a:r>
            <a:r>
              <a:rPr lang="en-US" altLang="ko-KR" dirty="0"/>
              <a:t>(RBO) </a:t>
            </a:r>
            <a:r>
              <a:rPr lang="ko-KR" altLang="en-US" dirty="0"/>
              <a:t>에서는 신규 기능에 대해서 지원하지않는다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45866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옵티마이저와 실행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91376" y="1690688"/>
            <a:ext cx="1066242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ko-KR" altLang="en-US" sz="1800" b="1" dirty="0"/>
              <a:t>규칙기반 옵티마이저</a:t>
            </a:r>
          </a:p>
          <a:p>
            <a:pPr marL="0" indent="0">
              <a:lnSpc>
                <a:spcPct val="140000"/>
              </a:lnSpc>
              <a:buNone/>
            </a:pPr>
            <a:endParaRPr kumimoji="1" lang="en-US" altLang="ko-KR" sz="1800" dirty="0"/>
          </a:p>
          <a:p>
            <a:pPr marL="0" indent="0">
              <a:lnSpc>
                <a:spcPct val="140000"/>
              </a:lnSpc>
              <a:buNone/>
            </a:pPr>
            <a:endParaRPr kumimoji="1" lang="en-US" altLang="ko-KR" sz="1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637" y="2163337"/>
            <a:ext cx="7115658" cy="42820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5855" y="2230245"/>
            <a:ext cx="363343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50" dirty="0"/>
              <a:t>규칙기반 옵티마이저가 실행계획을 생성할 때 참조하는 정보에는 </a:t>
            </a:r>
            <a:r>
              <a:rPr lang="en-US" altLang="ko-KR" sz="2250" dirty="0"/>
              <a:t>SQL</a:t>
            </a:r>
            <a:r>
              <a:rPr lang="ko-KR" altLang="en-US" sz="2250" dirty="0"/>
              <a:t>문을 실행하기 위해서 이용 가능한 인덱스 유무와</a:t>
            </a:r>
            <a:r>
              <a:rPr lang="en-US" altLang="ko-KR" sz="2250" dirty="0"/>
              <a:t>(</a:t>
            </a:r>
            <a:r>
              <a:rPr lang="ko-KR" altLang="en-US" sz="2250" dirty="0"/>
              <a:t>유일</a:t>
            </a:r>
            <a:r>
              <a:rPr lang="en-US" altLang="ko-KR" sz="2250" dirty="0"/>
              <a:t>, </a:t>
            </a:r>
            <a:r>
              <a:rPr lang="ko-KR" altLang="en-US" sz="2250" dirty="0"/>
              <a:t>비유일</a:t>
            </a:r>
            <a:r>
              <a:rPr lang="en-US" altLang="ko-KR" sz="2250" dirty="0"/>
              <a:t>, </a:t>
            </a:r>
            <a:r>
              <a:rPr lang="ko-KR" altLang="en-US" sz="2250" dirty="0"/>
              <a:t>단일</a:t>
            </a:r>
            <a:r>
              <a:rPr lang="en-US" altLang="ko-KR" sz="2250" dirty="0"/>
              <a:t>, </a:t>
            </a:r>
            <a:r>
              <a:rPr lang="ko-KR" altLang="en-US" sz="2250" dirty="0"/>
              <a:t>복합 인덱스</a:t>
            </a:r>
            <a:r>
              <a:rPr lang="en-US" altLang="ko-KR" sz="2250" dirty="0"/>
              <a:t>) </a:t>
            </a:r>
            <a:r>
              <a:rPr lang="ko-KR" altLang="en-US" sz="2250" dirty="0"/>
              <a:t>종류</a:t>
            </a:r>
            <a:r>
              <a:rPr lang="en-US" altLang="ko-KR" sz="2250" dirty="0"/>
              <a:t>, SQL</a:t>
            </a:r>
            <a:r>
              <a:rPr lang="ko-KR" altLang="en-US" sz="2250" dirty="0"/>
              <a:t>문 에서 사용하는 연산자</a:t>
            </a:r>
            <a:r>
              <a:rPr lang="en-US" altLang="ko-KR" sz="2250" dirty="0"/>
              <a:t>(=, &lt;, &lt;&gt;, LIKE, BETWEEN </a:t>
            </a:r>
            <a:r>
              <a:rPr lang="ko-KR" altLang="en-US" sz="2250" dirty="0"/>
              <a:t>등</a:t>
            </a:r>
            <a:r>
              <a:rPr lang="en-US" altLang="ko-KR" sz="2250" dirty="0"/>
              <a:t>)</a:t>
            </a:r>
            <a:r>
              <a:rPr lang="ko-KR" altLang="en-US" sz="2250" dirty="0"/>
              <a:t>의 종류 그리고 </a:t>
            </a:r>
            <a:r>
              <a:rPr lang="en-US" altLang="ko-KR" sz="2250" dirty="0"/>
              <a:t>SQL</a:t>
            </a:r>
            <a:r>
              <a:rPr lang="ko-KR" altLang="en-US" sz="2250" dirty="0"/>
              <a:t>문에서 참조하는 객체</a:t>
            </a:r>
            <a:r>
              <a:rPr lang="en-US" altLang="ko-KR" sz="2250" dirty="0"/>
              <a:t>(</a:t>
            </a:r>
            <a:r>
              <a:rPr lang="ko-KR" altLang="en-US" sz="2250" dirty="0"/>
              <a:t>힙</a:t>
            </a:r>
            <a:r>
              <a:rPr lang="en-US" altLang="ko-KR" sz="2250" dirty="0"/>
              <a:t>, </a:t>
            </a:r>
            <a:r>
              <a:rPr lang="ko-KR" altLang="en-US" sz="2250" dirty="0"/>
              <a:t>테이블</a:t>
            </a:r>
            <a:r>
              <a:rPr lang="en-US" altLang="ko-KR" sz="2250" dirty="0"/>
              <a:t>, </a:t>
            </a:r>
            <a:r>
              <a:rPr lang="ko-KR" altLang="en-US" sz="2250" dirty="0"/>
              <a:t>클러스터 테이블 등</a:t>
            </a:r>
            <a:r>
              <a:rPr lang="en-US" altLang="ko-KR" sz="2250" dirty="0"/>
              <a:t>)</a:t>
            </a:r>
            <a:r>
              <a:rPr lang="ko-KR" altLang="en-US" sz="2250" dirty="0"/>
              <a:t>의 종류 등이 있다</a:t>
            </a:r>
            <a:r>
              <a:rPr lang="en-US" altLang="ko-KR" sz="22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70683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옵티마이저와 실행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91376" y="1690688"/>
            <a:ext cx="10662424" cy="4351338"/>
          </a:xfrm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ko-KR" altLang="en-US" sz="3700" b="1" dirty="0"/>
              <a:t>규칙기반 옵티마이저</a:t>
            </a:r>
          </a:p>
          <a:p>
            <a:r>
              <a:rPr lang="ko-KR" altLang="en-US" b="1" dirty="0"/>
              <a:t>규칙 </a:t>
            </a:r>
            <a:r>
              <a:rPr lang="en-US" altLang="ko-KR" b="1" dirty="0"/>
              <a:t>1. Single row by </a:t>
            </a:r>
            <a:r>
              <a:rPr lang="en-US" altLang="ko-KR" b="1" dirty="0" err="1"/>
              <a:t>rowid</a:t>
            </a:r>
            <a:endParaRPr lang="ko-KR" altLang="en-US" dirty="0"/>
          </a:p>
          <a:p>
            <a:pPr lvl="1"/>
            <a:r>
              <a:rPr lang="en-US" altLang="ko-KR" dirty="0"/>
              <a:t>ROWID</a:t>
            </a:r>
            <a:r>
              <a:rPr lang="ko-KR" altLang="en-US" dirty="0"/>
              <a:t>를 통해서 테이블에서 하나의 행을 액세스하는 방식이다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ROWID</a:t>
            </a:r>
            <a:r>
              <a:rPr lang="ko-KR" altLang="en-US" dirty="0"/>
              <a:t>는 행이 포함된 데이터 파일</a:t>
            </a:r>
            <a:r>
              <a:rPr lang="en-US" altLang="ko-KR" dirty="0"/>
              <a:t>, </a:t>
            </a:r>
            <a:r>
              <a:rPr lang="ko-KR" altLang="en-US" dirty="0"/>
              <a:t>블록 등의 정보를 가지고 있기 때문에 다른 정보를 참조하지 않고도 바로 원하는 행을 액세스할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하나의 행을 액세스하는 가장 빠른 방법이다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규칙 </a:t>
            </a:r>
            <a:r>
              <a:rPr lang="en-US" altLang="ko-KR" b="1" dirty="0"/>
              <a:t>4. Single row by unique or primary key</a:t>
            </a:r>
            <a:endParaRPr lang="ko-KR" altLang="en-US" dirty="0"/>
          </a:p>
          <a:p>
            <a:pPr lvl="1"/>
            <a:r>
              <a:rPr lang="ko-KR" altLang="en-US" dirty="0"/>
              <a:t>유일 인덱스</a:t>
            </a:r>
            <a:r>
              <a:rPr lang="en-US" altLang="ko-KR" dirty="0"/>
              <a:t>(Unique Index)</a:t>
            </a:r>
            <a:r>
              <a:rPr lang="ko-KR" altLang="en-US" dirty="0"/>
              <a:t>를 통해서 하나의 행을 액세스하는 방식이다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 방식은 인덱스를 먼저 액세스하고 인덱스에 존재하는 </a:t>
            </a:r>
            <a:r>
              <a:rPr lang="en-US" altLang="ko-KR" dirty="0"/>
              <a:t>ROWID</a:t>
            </a:r>
            <a:r>
              <a:rPr lang="ko-KR" altLang="en-US" dirty="0"/>
              <a:t>를 추출하여 테이블의 행을 액세스한다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규칙 </a:t>
            </a:r>
            <a:r>
              <a:rPr lang="en-US" altLang="ko-KR" b="1" dirty="0"/>
              <a:t>8. Composite index</a:t>
            </a:r>
            <a:r>
              <a:rPr lang="ko-KR" altLang="en-US" dirty="0"/>
              <a:t> </a:t>
            </a:r>
            <a:r>
              <a:rPr lang="en-US" altLang="ko-KR" dirty="0"/>
              <a:t>: </a:t>
            </a:r>
            <a:r>
              <a:rPr lang="ko-KR" altLang="en-US" dirty="0"/>
              <a:t>복합 인덱스에 동등</a:t>
            </a:r>
            <a:r>
              <a:rPr lang="en-US" altLang="ko-KR" dirty="0"/>
              <a:t>('=' </a:t>
            </a:r>
            <a:r>
              <a:rPr lang="ko-KR" altLang="en-US" dirty="0"/>
              <a:t>연산자</a:t>
            </a:r>
            <a:r>
              <a:rPr lang="en-US" altLang="ko-KR" dirty="0"/>
              <a:t>) </a:t>
            </a:r>
            <a:r>
              <a:rPr lang="ko-KR" altLang="en-US" dirty="0"/>
              <a:t>조건으로 검색하는 경우이다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만약 </a:t>
            </a:r>
            <a:r>
              <a:rPr lang="en-US" altLang="ko-KR" dirty="0"/>
              <a:t>A+B </a:t>
            </a:r>
            <a:r>
              <a:rPr lang="ko-KR" altLang="en-US" dirty="0"/>
              <a:t>칼럼으로 복합 인덱스가 생성되어 있고</a:t>
            </a:r>
            <a:r>
              <a:rPr lang="en-US" altLang="ko-KR" dirty="0"/>
              <a:t>, </a:t>
            </a:r>
            <a:r>
              <a:rPr lang="ko-KR" altLang="en-US" dirty="0"/>
              <a:t>조건절에서 </a:t>
            </a:r>
            <a:r>
              <a:rPr lang="en-US" altLang="ko-KR" dirty="0"/>
              <a:t>WHERE A=10 AND B=1 </a:t>
            </a:r>
            <a:r>
              <a:rPr lang="ko-KR" altLang="en-US" dirty="0"/>
              <a:t>형태로 검색하는 방식이다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복합 인덱스 사이의 우선 순위 규칙은 다음과 같다</a:t>
            </a:r>
            <a:r>
              <a:rPr lang="en-US" altLang="ko-KR" dirty="0"/>
              <a:t>. </a:t>
            </a:r>
            <a:r>
              <a:rPr lang="ko-KR" altLang="en-US" dirty="0"/>
              <a:t>인덱스 구성 칼럼의 개수가 더 많고 해당 인덱스의 모든 구성 칼럼에 대해 </a:t>
            </a:r>
            <a:r>
              <a:rPr lang="en-US" altLang="ko-KR" dirty="0"/>
              <a:t>'='</a:t>
            </a:r>
            <a:r>
              <a:rPr lang="ko-KR" altLang="en-US" dirty="0"/>
              <a:t>로 값이 주어질 수록 우선순위가 더 높다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예를 들어</a:t>
            </a:r>
            <a:r>
              <a:rPr lang="en-US" altLang="ko-KR" dirty="0"/>
              <a:t>, A+B</a:t>
            </a:r>
            <a:r>
              <a:rPr lang="ko-KR" altLang="en-US" dirty="0"/>
              <a:t>로 구성된 인덱스와 </a:t>
            </a:r>
            <a:r>
              <a:rPr lang="en-US" altLang="ko-KR" dirty="0"/>
              <a:t>A+B+C</a:t>
            </a:r>
            <a:r>
              <a:rPr lang="ko-KR" altLang="en-US" dirty="0"/>
              <a:t>로 구성된 인덱스가 각각 존재하고 조건절에서 </a:t>
            </a:r>
            <a:r>
              <a:rPr lang="en-US" altLang="ko-KR" dirty="0"/>
              <a:t>A, B, C </a:t>
            </a:r>
            <a:r>
              <a:rPr lang="ko-KR" altLang="en-US" dirty="0"/>
              <a:t>칼럼 모두에 대해 </a:t>
            </a:r>
            <a:r>
              <a:rPr lang="en-US" altLang="ko-KR" dirty="0"/>
              <a:t>'='</a:t>
            </a:r>
            <a:r>
              <a:rPr lang="ko-KR" altLang="en-US" dirty="0"/>
              <a:t>로 값이 주어진다면 </a:t>
            </a:r>
            <a:r>
              <a:rPr lang="en-US" altLang="ko-KR" dirty="0"/>
              <a:t>A+B+C </a:t>
            </a:r>
            <a:r>
              <a:rPr lang="ko-KR" altLang="en-US" dirty="0"/>
              <a:t>인덱스가 우선 순위가 높다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만약 조건절에서 </a:t>
            </a:r>
            <a:r>
              <a:rPr lang="en-US" altLang="ko-KR" dirty="0"/>
              <a:t>A, B </a:t>
            </a:r>
            <a:r>
              <a:rPr lang="ko-KR" altLang="en-US" dirty="0"/>
              <a:t>칼럼에만 </a:t>
            </a:r>
            <a:r>
              <a:rPr lang="en-US" altLang="ko-KR" dirty="0"/>
              <a:t>'='</a:t>
            </a:r>
            <a:r>
              <a:rPr lang="ko-KR" altLang="en-US" dirty="0"/>
              <a:t>로 값이 주어진다면 </a:t>
            </a:r>
            <a:r>
              <a:rPr lang="en-US" altLang="ko-KR" dirty="0"/>
              <a:t>A+B</a:t>
            </a:r>
            <a:r>
              <a:rPr lang="ko-KR" altLang="en-US" dirty="0"/>
              <a:t>는 인덱스의 모든 구성 칼럼에 대해 값이 주어지고 </a:t>
            </a:r>
            <a:r>
              <a:rPr lang="en-US" altLang="ko-KR" dirty="0"/>
              <a:t>A+B+C </a:t>
            </a:r>
            <a:r>
              <a:rPr lang="ko-KR" altLang="en-US" dirty="0"/>
              <a:t>인덱스 입장에서는 인덱스의 일부 칼럼에 대해서만 값이 주어졌기 때문에 </a:t>
            </a:r>
            <a:r>
              <a:rPr lang="en-US" altLang="ko-KR" dirty="0"/>
              <a:t>A+B </a:t>
            </a:r>
            <a:r>
              <a:rPr lang="ko-KR" altLang="en-US" dirty="0"/>
              <a:t>인덱스가 우선 순위가 높게 된다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규칙 </a:t>
            </a:r>
            <a:r>
              <a:rPr lang="en-US" altLang="ko-KR" b="1" dirty="0"/>
              <a:t>9. Single column index</a:t>
            </a:r>
            <a:endParaRPr lang="ko-KR" altLang="en-US" dirty="0"/>
          </a:p>
          <a:p>
            <a:pPr lvl="1"/>
            <a:r>
              <a:rPr lang="ko-KR" altLang="en-US" dirty="0"/>
              <a:t>단일 칼럼 인덱스에 </a:t>
            </a:r>
            <a:r>
              <a:rPr lang="en-US" altLang="ko-KR" dirty="0"/>
              <a:t>'=' </a:t>
            </a:r>
            <a:r>
              <a:rPr lang="ko-KR" altLang="en-US" dirty="0"/>
              <a:t>조건으로 검색하는 경우이다</a:t>
            </a:r>
            <a:r>
              <a:rPr lang="en-US" altLang="ko-KR" dirty="0"/>
              <a:t>. </a:t>
            </a:r>
            <a:r>
              <a:rPr lang="ko-KR" altLang="en-US" dirty="0"/>
              <a:t>만약 </a:t>
            </a:r>
            <a:r>
              <a:rPr lang="en-US" altLang="ko-KR" dirty="0"/>
              <a:t>A </a:t>
            </a:r>
            <a:r>
              <a:rPr lang="ko-KR" altLang="en-US" dirty="0"/>
              <a:t>칼럼에 단일 칼럼 인덱스가 생성되어 있고</a:t>
            </a:r>
            <a:r>
              <a:rPr lang="en-US" altLang="ko-KR" dirty="0"/>
              <a:t>, </a:t>
            </a:r>
            <a:r>
              <a:rPr lang="ko-KR" altLang="en-US" dirty="0"/>
              <a:t>조건절에서 </a:t>
            </a:r>
            <a:r>
              <a:rPr lang="en-US" altLang="ko-KR" dirty="0"/>
              <a:t>A=10 </a:t>
            </a:r>
            <a:r>
              <a:rPr lang="ko-KR" altLang="en-US" dirty="0"/>
              <a:t>형태로 검색하는 방식이다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규칙 </a:t>
            </a:r>
            <a:r>
              <a:rPr lang="en-US" altLang="ko-KR" b="1" dirty="0"/>
              <a:t>10. Bounded range search on indexed columns</a:t>
            </a:r>
            <a:endParaRPr lang="ko-KR" altLang="en-US" dirty="0"/>
          </a:p>
          <a:p>
            <a:pPr lvl="1"/>
            <a:r>
              <a:rPr lang="ko-KR" altLang="en-US" dirty="0"/>
              <a:t>인덱스가 생성되어 있는 칼럼에 양쪽 범위를 한정하는 형태로 검색하는 방식이다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이러한 연산자에는 </a:t>
            </a:r>
            <a:r>
              <a:rPr lang="en-US" altLang="ko-KR" dirty="0"/>
              <a:t>BETWEEN, LIKE </a:t>
            </a:r>
            <a:r>
              <a:rPr lang="ko-KR" altLang="en-US" dirty="0"/>
              <a:t>등이 있다</a:t>
            </a:r>
            <a:r>
              <a:rPr lang="en-US" altLang="ko-KR" dirty="0"/>
              <a:t>. </a:t>
            </a:r>
            <a:r>
              <a:rPr lang="ko-KR" altLang="en-US" dirty="0"/>
              <a:t>만약 </a:t>
            </a:r>
            <a:r>
              <a:rPr lang="en-US" altLang="ko-KR" dirty="0"/>
              <a:t>A </a:t>
            </a:r>
            <a:r>
              <a:rPr lang="ko-KR" altLang="en-US" dirty="0"/>
              <a:t>칼럼에 인덱스가 생성되어 있고</a:t>
            </a:r>
            <a:r>
              <a:rPr lang="en-US" altLang="ko-KR" dirty="0"/>
              <a:t>, A BETWEEN '10' AND '20' </a:t>
            </a:r>
            <a:r>
              <a:rPr lang="ko-KR" altLang="en-US" dirty="0"/>
              <a:t>또는 </a:t>
            </a:r>
            <a:r>
              <a:rPr lang="en-US" altLang="ko-KR" dirty="0"/>
              <a:t>A LIKE '1%' </a:t>
            </a:r>
            <a:r>
              <a:rPr lang="ko-KR" altLang="en-US" dirty="0"/>
              <a:t>형태로 검색하는 방식이다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규칙 </a:t>
            </a:r>
            <a:r>
              <a:rPr lang="en-US" altLang="ko-KR" b="1" dirty="0"/>
              <a:t>11. Unbounded range search on indexed columns</a:t>
            </a:r>
            <a:endParaRPr lang="ko-KR" altLang="en-US" dirty="0"/>
          </a:p>
          <a:p>
            <a:pPr lvl="1"/>
            <a:r>
              <a:rPr lang="ko-KR" altLang="en-US" dirty="0"/>
              <a:t>인덱스가 생성되어 있는 칼럼에 한쪽 범위만 한정하는 형태로 검색하는 방식이다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이러한 연산자에는 </a:t>
            </a:r>
            <a:r>
              <a:rPr lang="en-US" altLang="ko-KR" dirty="0"/>
              <a:t>&gt;, &gt;=, &lt;, &lt;= </a:t>
            </a:r>
            <a:r>
              <a:rPr lang="ko-KR" altLang="en-US" dirty="0"/>
              <a:t>등이 있다</a:t>
            </a:r>
            <a:r>
              <a:rPr lang="en-US" altLang="ko-KR" dirty="0"/>
              <a:t>. </a:t>
            </a:r>
            <a:r>
              <a:rPr lang="ko-KR" altLang="en-US" dirty="0"/>
              <a:t>만약 </a:t>
            </a:r>
            <a:r>
              <a:rPr lang="en-US" altLang="ko-KR" dirty="0"/>
              <a:t>A </a:t>
            </a:r>
            <a:r>
              <a:rPr lang="ko-KR" altLang="en-US" dirty="0"/>
              <a:t>칼럼에 인덱스가 생성되어 있고</a:t>
            </a:r>
            <a:r>
              <a:rPr lang="en-US" altLang="ko-KR" dirty="0"/>
              <a:t>, A &gt; '10' </a:t>
            </a:r>
            <a:r>
              <a:rPr lang="ko-KR" altLang="en-US" dirty="0"/>
              <a:t>또는 </a:t>
            </a:r>
            <a:r>
              <a:rPr lang="en-US" altLang="ko-KR" dirty="0"/>
              <a:t>A &lt; '20' </a:t>
            </a:r>
            <a:r>
              <a:rPr lang="ko-KR" altLang="en-US" dirty="0"/>
              <a:t>형태로 검색하는 방식이다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규칙 </a:t>
            </a:r>
            <a:r>
              <a:rPr lang="en-US" altLang="ko-KR" b="1" dirty="0"/>
              <a:t>15. Full table scan</a:t>
            </a:r>
            <a:r>
              <a:rPr lang="ko-KR" altLang="en-US" dirty="0"/>
              <a:t> </a:t>
            </a:r>
            <a:r>
              <a:rPr lang="en-US" altLang="ko-KR" dirty="0"/>
              <a:t>: </a:t>
            </a:r>
            <a:r>
              <a:rPr lang="ko-KR" altLang="en-US" dirty="0"/>
              <a:t>전체 테이블을 액세스하면서 조건절에 주어진 조건을 만족하는 행만을 결과로 추출한다</a:t>
            </a:r>
            <a:r>
              <a:rPr lang="en-US" altLang="ko-KR" dirty="0"/>
              <a:t>.</a:t>
            </a:r>
            <a:endParaRPr kumimoji="1" lang="en-US" altLang="ko-KR" sz="1800" dirty="0"/>
          </a:p>
          <a:p>
            <a:pPr marL="0" indent="0">
              <a:lnSpc>
                <a:spcPct val="140000"/>
              </a:lnSpc>
              <a:buNone/>
            </a:pPr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14916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B224D85-0190-4485-A041-64B3455DE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191"/>
          </a:xfrm>
        </p:spPr>
        <p:txBody>
          <a:bodyPr>
            <a:normAutofit/>
          </a:bodyPr>
          <a:lstStyle/>
          <a:p>
            <a:pPr algn="just"/>
            <a:r>
              <a:rPr lang="ko-KR" altLang="en-US" sz="3600" dirty="0"/>
              <a:t>데이터모델링 개념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CC99646-FCD0-4D25-A602-FBBB6E45A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3377"/>
            <a:ext cx="10515600" cy="494358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개념적 데이터 모델링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전사적 데이터 모델링이나 </a:t>
            </a:r>
            <a:r>
              <a:rPr lang="en-US" altLang="ko-KR" sz="2400" dirty="0" smtClean="0"/>
              <a:t>EA(</a:t>
            </a:r>
            <a:r>
              <a:rPr lang="ko-KR" altLang="en-US" sz="2400" b="1" dirty="0" smtClean="0"/>
              <a:t>전사아키텍처</a:t>
            </a:r>
            <a:r>
              <a:rPr lang="en-US" altLang="ko-KR" sz="2400" b="1" dirty="0" smtClean="0"/>
              <a:t>)</a:t>
            </a:r>
            <a:r>
              <a:rPr lang="ko-KR" altLang="en-US" sz="2400" dirty="0" smtClean="0"/>
              <a:t>수립 </a:t>
            </a:r>
            <a:r>
              <a:rPr lang="ko-KR" altLang="en-US" sz="2400" dirty="0"/>
              <a:t>시에 많이 하며</a:t>
            </a:r>
            <a:r>
              <a:rPr lang="en-US" altLang="ko-KR" sz="2400" dirty="0"/>
              <a:t>, </a:t>
            </a:r>
            <a:r>
              <a:rPr lang="ko-KR" altLang="en-US" sz="2400" dirty="0"/>
              <a:t>추상화 수준이 높고 업무 중심적이면서 포괄적인 수준의 모델링을 진행하는 것 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 smtClean="0"/>
          </a:p>
          <a:p>
            <a:pPr marL="0" indent="0">
              <a:buNone/>
            </a:pPr>
            <a:r>
              <a:rPr lang="ko-KR" altLang="en-US" sz="2400" dirty="0" smtClean="0"/>
              <a:t>논리적 데이터 모델링</a:t>
            </a:r>
            <a:endParaRPr lang="en-US" altLang="ko-KR" sz="2400" dirty="0" smtClean="0"/>
          </a:p>
          <a:p>
            <a:pPr marL="0" indent="0">
              <a:buNone/>
            </a:pPr>
            <a:r>
              <a:rPr lang="ko-KR" altLang="en-US" sz="2400" dirty="0" smtClean="0"/>
              <a:t>시스템으로 구축하고자 하는 업무에 대해 </a:t>
            </a:r>
            <a:r>
              <a:rPr lang="en-US" altLang="ko-KR" sz="2400" dirty="0" smtClean="0"/>
              <a:t>key, </a:t>
            </a:r>
            <a:r>
              <a:rPr lang="ko-KR" altLang="en-US" sz="2400" dirty="0" smtClean="0"/>
              <a:t>속성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관계 등을 정확하게 표현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재사용성이 높음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물리적 데이터 모델링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실제적 데이터베이스에 이식할 수 있도록 성능</a:t>
            </a:r>
            <a:r>
              <a:rPr lang="en-US" altLang="ko-KR" sz="2400" dirty="0"/>
              <a:t>, </a:t>
            </a:r>
            <a:r>
              <a:rPr lang="ko-KR" altLang="en-US" sz="2400" dirty="0"/>
              <a:t>저장 등의 물리적인 성격을 고려한 데이터 모델링 방식 </a:t>
            </a:r>
            <a:endParaRPr lang="en-US" altLang="ko-KR" sz="2400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019637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옵티마이저와 실행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91376" y="1690688"/>
            <a:ext cx="1066242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ko-KR" altLang="en-US" sz="1800" b="1" dirty="0"/>
              <a:t>비용기반 옵티마이저</a:t>
            </a:r>
          </a:p>
          <a:p>
            <a:pPr marL="0" indent="0">
              <a:lnSpc>
                <a:spcPct val="140000"/>
              </a:lnSpc>
              <a:buNone/>
            </a:pPr>
            <a:endParaRPr kumimoji="1" lang="en-US" altLang="ko-KR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984" y="2151857"/>
            <a:ext cx="5267713" cy="29754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1376" y="2151857"/>
            <a:ext cx="5394711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1500" dirty="0"/>
              <a:t>규칙기반은 어떠한 정해진</a:t>
            </a:r>
            <a:r>
              <a:rPr lang="en-US" altLang="ko-KR" sz="1500" dirty="0"/>
              <a:t>(</a:t>
            </a:r>
            <a:r>
              <a:rPr lang="ko-KR" altLang="en-US" sz="1500" dirty="0"/>
              <a:t>연산자</a:t>
            </a:r>
            <a:r>
              <a:rPr lang="en-US" altLang="ko-KR" sz="1500" dirty="0"/>
              <a:t>) </a:t>
            </a:r>
            <a:r>
              <a:rPr lang="ko-KR" altLang="en-US" sz="1500" dirty="0"/>
              <a:t>규칙에 따라 만들어졌을때 </a:t>
            </a:r>
            <a:r>
              <a:rPr lang="en-US" altLang="ko-KR" sz="1500" dirty="0"/>
              <a:t>BETWEEN </a:t>
            </a:r>
            <a:r>
              <a:rPr lang="ko-KR" altLang="en-US" sz="1500" dirty="0"/>
              <a:t>의 현실적인 데이터의 건수 등을 측정을 예측하지못한다</a:t>
            </a:r>
            <a:r>
              <a:rPr lang="en-US" altLang="ko-KR" sz="1500" dirty="0"/>
              <a:t>.</a:t>
            </a:r>
          </a:p>
          <a:p>
            <a:pPr>
              <a:lnSpc>
                <a:spcPct val="140000"/>
              </a:lnSpc>
            </a:pPr>
            <a:r>
              <a:rPr lang="ko-KR" altLang="en-US" sz="1500" dirty="0"/>
              <a:t>비용기만은 이러한 단점을 극복하기위해 출현하였다</a:t>
            </a:r>
            <a:r>
              <a:rPr lang="en-US" altLang="ko-KR" sz="1500" dirty="0"/>
              <a:t>.</a:t>
            </a:r>
          </a:p>
          <a:p>
            <a:pPr>
              <a:lnSpc>
                <a:spcPct val="140000"/>
              </a:lnSpc>
            </a:pPr>
            <a:r>
              <a:rPr lang="ko-KR" altLang="en-US" sz="1500" dirty="0"/>
              <a:t>비용기반은 </a:t>
            </a:r>
            <a:r>
              <a:rPr lang="en-US" altLang="ko-KR" sz="1500" dirty="0"/>
              <a:t>SQL</a:t>
            </a:r>
            <a:r>
              <a:rPr lang="ko-KR" altLang="en-US" sz="1500" dirty="0"/>
              <a:t>문을 처리하는데 필요한 비용이 가장 적은 실행계획을 선택하는 방식이다</a:t>
            </a:r>
            <a:r>
              <a:rPr lang="en-US" altLang="ko-KR" sz="1500" dirty="0"/>
              <a:t>.</a:t>
            </a:r>
          </a:p>
          <a:p>
            <a:pPr>
              <a:lnSpc>
                <a:spcPct val="140000"/>
              </a:lnSpc>
            </a:pPr>
            <a:r>
              <a:rPr lang="ko-KR" altLang="en-US" sz="1500" dirty="0"/>
              <a:t>비용이란 </a:t>
            </a:r>
            <a:r>
              <a:rPr lang="en-US" altLang="ko-KR" sz="1500" dirty="0"/>
              <a:t>SQL</a:t>
            </a:r>
            <a:r>
              <a:rPr lang="ko-KR" altLang="en-US" sz="1500" dirty="0"/>
              <a:t>문을 처리하기 위해 예상되는 소유시간 또는 자원 사용량을 의미한다</a:t>
            </a:r>
            <a:r>
              <a:rPr lang="en-US" altLang="ko-KR" sz="1500" dirty="0"/>
              <a:t>.</a:t>
            </a:r>
          </a:p>
          <a:p>
            <a:pPr>
              <a:lnSpc>
                <a:spcPct val="140000"/>
              </a:lnSpc>
            </a:pPr>
            <a:r>
              <a:rPr lang="ko-KR" altLang="en-US" sz="1500" dirty="0"/>
              <a:t>비용기반은 테이블</a:t>
            </a:r>
            <a:r>
              <a:rPr lang="en-US" altLang="ko-KR" sz="1500" dirty="0"/>
              <a:t>, </a:t>
            </a:r>
            <a:r>
              <a:rPr lang="ko-KR" altLang="en-US" sz="1500" dirty="0"/>
              <a:t>인덱스</a:t>
            </a:r>
            <a:r>
              <a:rPr lang="en-US" altLang="ko-KR" sz="1500" dirty="0"/>
              <a:t>, </a:t>
            </a:r>
            <a:r>
              <a:rPr lang="ko-KR" altLang="en-US" sz="1500" dirty="0"/>
              <a:t>칼럼 등의 다양한 객체 통계정보와 시스템 통계정보 등을 이용한다</a:t>
            </a:r>
            <a:r>
              <a:rPr lang="en-US" altLang="ko-KR" sz="1500" dirty="0"/>
              <a:t>.</a:t>
            </a:r>
          </a:p>
          <a:p>
            <a:pPr>
              <a:lnSpc>
                <a:spcPct val="140000"/>
              </a:lnSpc>
            </a:pPr>
            <a:r>
              <a:rPr lang="ko-KR" altLang="en-US" sz="1500" dirty="0"/>
              <a:t>비용기반은 통계정보가 없는 경우 불확실한 실행계획을 생성 할 수 있으므로 정확한 통계정보를 유지하는것이 중요한 요소이다</a:t>
            </a:r>
            <a:r>
              <a:rPr lang="en-US" altLang="ko-KR" sz="1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1337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옵티마이저와 실행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91376" y="1690688"/>
            <a:ext cx="10662424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ko-KR" altLang="en-US" sz="3800" b="1" dirty="0"/>
              <a:t>비용기반 옵티마이저</a:t>
            </a:r>
          </a:p>
          <a:p>
            <a:r>
              <a:rPr lang="ko-KR" altLang="en-US" dirty="0"/>
              <a:t>질의변환기는 사용자가 작성 </a:t>
            </a:r>
            <a:r>
              <a:rPr lang="en-US" altLang="ko-KR" dirty="0"/>
              <a:t>SQL</a:t>
            </a:r>
            <a:r>
              <a:rPr lang="ko-KR" altLang="en-US" dirty="0"/>
              <a:t>문을 처리하기에 보다 용이한 형태로 변환하는 모듈</a:t>
            </a:r>
          </a:p>
          <a:p>
            <a:r>
              <a:rPr lang="ko-KR" altLang="en-US" dirty="0"/>
              <a:t>대안생성기는 동일한 결과를 생성하는 다양한 대안 계획을 생성하는 모듈</a:t>
            </a:r>
          </a:p>
          <a:p>
            <a:pPr lvl="1"/>
            <a:r>
              <a:rPr lang="ko-KR" altLang="en-US" dirty="0"/>
              <a:t>대안계획은 연산 적용순서변경</a:t>
            </a:r>
            <a:r>
              <a:rPr lang="en-US" altLang="ko-KR" dirty="0"/>
              <a:t>, </a:t>
            </a:r>
            <a:r>
              <a:rPr lang="ko-KR" altLang="en-US" dirty="0"/>
              <a:t>연산방법변경</a:t>
            </a:r>
            <a:r>
              <a:rPr lang="en-US" altLang="ko-KR" dirty="0"/>
              <a:t>, </a:t>
            </a:r>
            <a:r>
              <a:rPr lang="ko-KR" altLang="en-US" dirty="0"/>
              <a:t>조인순서변경 등을 통해 생성</a:t>
            </a:r>
          </a:p>
          <a:p>
            <a:pPr lvl="1"/>
            <a:r>
              <a:rPr lang="ko-KR" altLang="en-US" dirty="0"/>
              <a:t>동일한 결과를 생성하는 가능한 모든 대안 계획을 생성해야 보다 나은 최적화를 수행</a:t>
            </a:r>
          </a:p>
          <a:p>
            <a:pPr lvl="1"/>
            <a:r>
              <a:rPr lang="ko-KR" altLang="en-US" dirty="0"/>
              <a:t>대안계획을 생성이 너무 많아지면 최적화 하는 수행시간이 그만큼 오래 걸릴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비용예측기는 대안 계획생성기에 의해 생성된 대안 계획의 비용을 예측하는 모듈</a:t>
            </a:r>
          </a:p>
          <a:p>
            <a:pPr lvl="1"/>
            <a:r>
              <a:rPr lang="ko-KR" altLang="en-US" dirty="0"/>
              <a:t>대안계획의 정확한 비용을 예측하기 위해서 연산의 중간 집합의 크기 및 결과 집합의 크기</a:t>
            </a:r>
            <a:r>
              <a:rPr lang="en-US" altLang="ko-KR" dirty="0"/>
              <a:t>, </a:t>
            </a:r>
            <a:r>
              <a:rPr lang="ko-KR" altLang="en-US" dirty="0"/>
              <a:t>분포도등의 예측이 정확해야한다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대안계획을 구성하는 각 연산에 대한 비용 계산식이 정확해야한다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비용기반은 통계정보</a:t>
            </a:r>
            <a:r>
              <a:rPr lang="en-US" altLang="ko-KR" dirty="0"/>
              <a:t>, DBMS</a:t>
            </a:r>
            <a:r>
              <a:rPr lang="ko-KR" altLang="en-US" dirty="0"/>
              <a:t>버전 </a:t>
            </a:r>
            <a:r>
              <a:rPr lang="en-US" altLang="ko-KR" dirty="0"/>
              <a:t>, DBMS</a:t>
            </a:r>
            <a:r>
              <a:rPr lang="ko-KR" altLang="en-US" dirty="0"/>
              <a:t>설정</a:t>
            </a:r>
            <a:r>
              <a:rPr lang="en-US" altLang="ko-KR" dirty="0"/>
              <a:t>(PARAMETER) </a:t>
            </a:r>
            <a:r>
              <a:rPr lang="ko-KR" altLang="en-US" dirty="0"/>
              <a:t>의해 동일한 </a:t>
            </a:r>
            <a:r>
              <a:rPr lang="en-US" altLang="ko-KR" dirty="0"/>
              <a:t>SQL </a:t>
            </a:r>
            <a:r>
              <a:rPr lang="ko-KR" altLang="en-US" dirty="0"/>
              <a:t>실행계획이 틀어질 수 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>
                <a:hlinkClick r:id="rId2"/>
              </a:rPr>
              <a:t>http://wiki.gurubee.net/pages/viewpage.action?pageId=26741516</a:t>
            </a:r>
            <a:endParaRPr lang="ko-KR" altLang="en-US" dirty="0"/>
          </a:p>
          <a:p>
            <a:r>
              <a:rPr lang="ko-KR" altLang="en-US" dirty="0"/>
              <a:t>비용기반은 다양한 한계</a:t>
            </a:r>
            <a:r>
              <a:rPr lang="en-US" altLang="ko-KR" dirty="0"/>
              <a:t>(BIND</a:t>
            </a:r>
            <a:r>
              <a:rPr lang="ko-KR" altLang="en-US" dirty="0"/>
              <a:t>변수</a:t>
            </a:r>
            <a:r>
              <a:rPr lang="en-US" altLang="ko-KR" dirty="0"/>
              <a:t>)</a:t>
            </a:r>
            <a:r>
              <a:rPr lang="ko-KR" altLang="en-US" dirty="0"/>
              <a:t>들로 인해 실행계획의 예측 및 제어가 어렵다라는 단점이 존재</a:t>
            </a:r>
          </a:p>
          <a:p>
            <a:pPr lvl="1"/>
            <a:r>
              <a:rPr lang="en-US" altLang="ko-KR" dirty="0">
                <a:hlinkClick r:id="rId3"/>
              </a:rPr>
              <a:t>http://wiki.gurubee.net/pages/viewpage.action?pageId=26741361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95442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옵티마이저와 실행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91376" y="1690688"/>
            <a:ext cx="1066242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ko-KR" altLang="en-US" sz="3800" b="1" dirty="0"/>
              <a:t>실행계획</a:t>
            </a:r>
            <a:endParaRPr lang="en-US" altLang="ko-KR" dirty="0"/>
          </a:p>
          <a:p>
            <a:pPr marL="0" indent="0">
              <a:lnSpc>
                <a:spcPct val="140000"/>
              </a:lnSpc>
              <a:buNone/>
            </a:pPr>
            <a:endParaRPr lang="en-US" altLang="ko-KR" sz="4000" dirty="0"/>
          </a:p>
          <a:p>
            <a:pPr marL="0" indent="0">
              <a:lnSpc>
                <a:spcPct val="140000"/>
              </a:lnSpc>
              <a:buNone/>
            </a:pPr>
            <a:endParaRPr lang="en-US" altLang="ko-KR" sz="4000" dirty="0"/>
          </a:p>
          <a:p>
            <a:pPr marL="0" indent="0">
              <a:lnSpc>
                <a:spcPct val="140000"/>
              </a:lnSpc>
              <a:buNone/>
            </a:pPr>
            <a:endParaRPr lang="en-US" altLang="ko-KR" sz="38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881" y="4654603"/>
            <a:ext cx="7899400" cy="1905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9893" y="2324396"/>
            <a:ext cx="10302871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dirty="0"/>
              <a:t>실행계획이라는 </a:t>
            </a:r>
            <a:r>
              <a:rPr lang="en-US" altLang="ko-KR" dirty="0"/>
              <a:t>SQL</a:t>
            </a:r>
            <a:r>
              <a:rPr lang="ko-KR" altLang="en-US" dirty="0"/>
              <a:t>에서 요구한 사항을 처리하기 위한 절차와 방법을 의미한다</a:t>
            </a:r>
            <a:r>
              <a:rPr lang="en-US" altLang="ko-KR" dirty="0"/>
              <a:t>.</a:t>
            </a:r>
          </a:p>
          <a:p>
            <a:pPr>
              <a:lnSpc>
                <a:spcPct val="140000"/>
              </a:lnSpc>
            </a:pPr>
            <a:r>
              <a:rPr lang="ko-KR" altLang="en-US" dirty="0"/>
              <a:t>실행계획생성한다는 것은 </a:t>
            </a:r>
            <a:r>
              <a:rPr lang="en-US" altLang="ko-KR" dirty="0"/>
              <a:t>SQL</a:t>
            </a:r>
            <a:r>
              <a:rPr lang="ko-KR" altLang="en-US" dirty="0"/>
              <a:t>을 어떤 순서로 어떻게 실행할 지를 결정하는 작업이다</a:t>
            </a:r>
            <a:r>
              <a:rPr lang="en-US" altLang="ko-KR" dirty="0"/>
              <a:t>.</a:t>
            </a:r>
          </a:p>
          <a:p>
            <a:pPr>
              <a:lnSpc>
                <a:spcPct val="140000"/>
              </a:lnSpc>
            </a:pPr>
            <a:r>
              <a:rPr lang="ko-KR" altLang="en-US" dirty="0"/>
              <a:t>실행계획은 데이터베이스 벤더마다 서로 다르다</a:t>
            </a:r>
            <a:r>
              <a:rPr lang="en-US" altLang="ko-KR" dirty="0"/>
              <a:t>.</a:t>
            </a:r>
          </a:p>
          <a:p>
            <a:pPr>
              <a:lnSpc>
                <a:spcPct val="140000"/>
              </a:lnSpc>
            </a:pPr>
            <a:r>
              <a:rPr lang="ko-KR" altLang="en-US" dirty="0"/>
              <a:t>실행계획에서 표시되는 내용 및 형태도 약간씩 차이는 있지만 실행계획이 </a:t>
            </a:r>
            <a:r>
              <a:rPr lang="en-US" altLang="ko-KR" dirty="0"/>
              <a:t>SQL </a:t>
            </a:r>
            <a:r>
              <a:rPr lang="ko-KR" altLang="en-US" dirty="0"/>
              <a:t>처리를 위한 절차와 방법을 의미한다는 기본적인 사항은 모두 동일하다</a:t>
            </a:r>
            <a:endParaRPr lang="en-US" altLang="ko-KR" dirty="0"/>
          </a:p>
          <a:p>
            <a:pPr>
              <a:lnSpc>
                <a:spcPct val="140000"/>
              </a:lnSpc>
            </a:pPr>
            <a:r>
              <a:rPr lang="ko-KR" altLang="en-US" dirty="0"/>
              <a:t>하단은 </a:t>
            </a:r>
            <a:r>
              <a:rPr lang="en-US" altLang="ko-KR" dirty="0"/>
              <a:t>Oracle </a:t>
            </a:r>
            <a:r>
              <a:rPr lang="ko-KR" altLang="en-US" dirty="0"/>
              <a:t>실행계획 형태이다</a:t>
            </a:r>
            <a:r>
              <a:rPr lang="en-US" altLang="ko-KR" dirty="0"/>
              <a:t>. </a:t>
            </a:r>
            <a:r>
              <a:rPr lang="ko-KR" altLang="en-US" dirty="0"/>
              <a:t>실행계획은 구성하는 요소는 조인순서</a:t>
            </a:r>
            <a:r>
              <a:rPr lang="en-US" altLang="ko-KR" dirty="0"/>
              <a:t>, </a:t>
            </a:r>
            <a:r>
              <a:rPr lang="ko-KR" altLang="en-US" dirty="0"/>
              <a:t>조인기법</a:t>
            </a:r>
            <a:r>
              <a:rPr lang="en-US" altLang="ko-KR" dirty="0"/>
              <a:t>, </a:t>
            </a:r>
            <a:r>
              <a:rPr lang="ko-KR" altLang="en-US" dirty="0"/>
              <a:t>액세스 기법</a:t>
            </a:r>
            <a:r>
              <a:rPr lang="en-US" altLang="ko-KR" dirty="0"/>
              <a:t>, </a:t>
            </a:r>
            <a:r>
              <a:rPr lang="ko-KR" altLang="en-US" dirty="0"/>
              <a:t>최적화 정보</a:t>
            </a:r>
            <a:r>
              <a:rPr lang="en-US" altLang="ko-KR" dirty="0"/>
              <a:t>, </a:t>
            </a:r>
            <a:r>
              <a:rPr lang="ko-KR" altLang="en-US" dirty="0"/>
              <a:t>연산등이있다 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83541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옵티마이저와 실행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kumimoji="1" lang="ko-KR" altLang="en-US" dirty="0"/>
              <a:t>실행계획을 통해 알 수 있는 정보로는 </a:t>
            </a:r>
            <a:endParaRPr kumimoji="1" lang="en-US" altLang="ko-KR" dirty="0"/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	</a:t>
            </a:r>
            <a:r>
              <a:rPr kumimoji="1" lang="ko-KR" altLang="en-US" dirty="0"/>
              <a:t>액세스 기법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	</a:t>
            </a:r>
            <a:r>
              <a:rPr kumimoji="1" lang="ko-KR" altLang="en-US" dirty="0"/>
              <a:t>질의 처리 예상 비용</a:t>
            </a:r>
            <a:endParaRPr kumimoji="1" lang="en-US" altLang="ko-KR" dirty="0"/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	</a:t>
            </a:r>
            <a:r>
              <a:rPr kumimoji="1" lang="ko-KR" altLang="en-US" dirty="0"/>
              <a:t>조인 순서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sk-SK" altLang="ko-KR" b="1" dirty="0"/>
              <a:t>EXPLAIN PLAN </a:t>
            </a:r>
            <a:r>
              <a:rPr lang="ko-KR" altLang="sk-SK" b="1" dirty="0"/>
              <a:t>이란</a:t>
            </a:r>
            <a:endParaRPr lang="en-US" altLang="ko-KR" b="1" dirty="0"/>
          </a:p>
          <a:p>
            <a:pPr marL="0" indent="0">
              <a:lnSpc>
                <a:spcPct val="140000"/>
              </a:lnSpc>
              <a:buNone/>
            </a:pPr>
            <a:r>
              <a:rPr lang="ko-KR" altLang="en-US" dirty="0"/>
              <a:t>사용자들이 </a:t>
            </a:r>
            <a:r>
              <a:rPr lang="en-US" altLang="ko-KR" dirty="0"/>
              <a:t>SQL </a:t>
            </a:r>
            <a:r>
              <a:rPr lang="ko-KR" altLang="en-US" dirty="0"/>
              <a:t>문의 액세스 경로를 확인하고 튜닝을 할 수 있도록 </a:t>
            </a:r>
            <a:r>
              <a:rPr lang="en-US" altLang="ko-KR" dirty="0"/>
              <a:t>SQL </a:t>
            </a:r>
            <a:r>
              <a:rPr lang="ko-KR" altLang="en-US" dirty="0"/>
              <a:t>문을 분석하고 해석하여 실행 계획을 수립한 후 실행 계획을 테이블</a:t>
            </a:r>
            <a:r>
              <a:rPr lang="en-US" altLang="ko-KR" dirty="0"/>
              <a:t>(PLAN_TABLE)</a:t>
            </a:r>
            <a:r>
              <a:rPr lang="ko-KR" altLang="en-US" dirty="0"/>
              <a:t>에 저장하도록 해주는 명령어 입니다</a:t>
            </a:r>
            <a:r>
              <a:rPr lang="en-US" altLang="ko-KR" dirty="0"/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b="1" dirty="0"/>
              <a:t>SELECT</a:t>
            </a:r>
            <a:r>
              <a:rPr lang="en-US" altLang="ko-KR" dirty="0"/>
              <a:t> </a:t>
            </a:r>
            <a:r>
              <a:rPr lang="en-US" altLang="ko-KR" b="1" dirty="0"/>
              <a:t>STATEMENT</a:t>
            </a:r>
            <a:r>
              <a:rPr lang="en-US" altLang="ko-KR" dirty="0"/>
              <a:t> Optimizer</a:t>
            </a:r>
            <a:r>
              <a:rPr lang="en-US" altLang="ko-KR" b="1" dirty="0"/>
              <a:t>=</a:t>
            </a:r>
            <a:r>
              <a:rPr lang="en-US" altLang="ko-KR" dirty="0"/>
              <a:t>ALL_ROWS (Cost</a:t>
            </a:r>
            <a:r>
              <a:rPr lang="en-US" altLang="ko-KR" b="1" dirty="0"/>
              <a:t>=</a:t>
            </a:r>
            <a:r>
              <a:rPr lang="en-US" altLang="ko-KR" dirty="0"/>
              <a:t>5 Card</a:t>
            </a:r>
            <a:r>
              <a:rPr lang="en-US" altLang="ko-KR" b="1" dirty="0"/>
              <a:t>=</a:t>
            </a:r>
            <a:r>
              <a:rPr lang="en-US" altLang="ko-KR" dirty="0"/>
              <a:t>5 Bytes</a:t>
            </a:r>
            <a:r>
              <a:rPr lang="en-US" altLang="ko-KR" b="1" dirty="0"/>
              <a:t>=</a:t>
            </a:r>
            <a:r>
              <a:rPr lang="en-US" altLang="ko-KR" dirty="0"/>
              <a:t>325)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1	NESTED LOOPS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2		HASH JOIN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3			TABLE ACCESS(FULL) TAB1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4			TABLE ACCESS(FULL) TAB2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5			TABLE ACCESS(BY ROWID) TAB3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6			INDEXX (UNIQUE SCAN) PK_TAB3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ko-KR" altLang="en-US" dirty="0"/>
              <a:t>실행 순서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r>
              <a:rPr kumimoji="1" lang="ko-KR" altLang="en-US" dirty="0"/>
              <a:t> </a:t>
            </a:r>
            <a:r>
              <a:rPr kumimoji="1" lang="mr-IN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4</a:t>
            </a:r>
            <a:r>
              <a:rPr kumimoji="1" lang="ko-KR" altLang="en-US" dirty="0"/>
              <a:t> </a:t>
            </a:r>
            <a:r>
              <a:rPr kumimoji="1" lang="mr-IN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 </a:t>
            </a:r>
            <a:r>
              <a:rPr kumimoji="1" lang="mr-IN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6</a:t>
            </a:r>
            <a:r>
              <a:rPr kumimoji="1" lang="ko-KR" altLang="en-US" dirty="0"/>
              <a:t> </a:t>
            </a:r>
            <a:r>
              <a:rPr kumimoji="1" lang="mr-IN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898217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옵티마이저와 실행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ko-KR" altLang="en-US" b="1" dirty="0"/>
              <a:t>조인작업 수행 할 때 참조하는 테이블순서</a:t>
            </a:r>
            <a:endParaRPr lang="en-US" altLang="ko-KR" b="1" dirty="0"/>
          </a:p>
          <a:p>
            <a:pPr marL="0" indent="0">
              <a:lnSpc>
                <a:spcPct val="140000"/>
              </a:lnSpc>
              <a:buNone/>
            </a:pPr>
            <a:r>
              <a:rPr lang="ko-KR" altLang="en-US" dirty="0"/>
              <a:t>* </a:t>
            </a:r>
            <a:r>
              <a:rPr lang="en-US" altLang="ko-KR" dirty="0"/>
              <a:t>FROM </a:t>
            </a:r>
            <a:r>
              <a:rPr lang="ko-KR" altLang="en-US" dirty="0"/>
              <a:t>절 </a:t>
            </a:r>
            <a:r>
              <a:rPr lang="en-US" altLang="ko-KR" dirty="0"/>
              <a:t>A,B </a:t>
            </a:r>
            <a:r>
              <a:rPr lang="ko-KR" altLang="en-US" dirty="0"/>
              <a:t>두개의 테이블이 존재할 때 조인 작업을 위해 먼저 </a:t>
            </a:r>
            <a:r>
              <a:rPr lang="en-US" altLang="ko-KR" dirty="0"/>
              <a:t>A </a:t>
            </a:r>
            <a:r>
              <a:rPr lang="ko-KR" altLang="en-US" dirty="0"/>
              <a:t>테이블을 읽고 </a:t>
            </a:r>
            <a:r>
              <a:rPr lang="en-US" altLang="ko-KR" dirty="0"/>
              <a:t>B </a:t>
            </a:r>
            <a:r>
              <a:rPr lang="ko-KR" altLang="en-US" dirty="0"/>
              <a:t>테이블을 읽는 작업을 수행한다면 조인 순서는 </a:t>
            </a:r>
            <a:r>
              <a:rPr lang="en-US" altLang="ko-KR" dirty="0"/>
              <a:t>A -&gt; B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ko-KR" altLang="en-US" dirty="0"/>
              <a:t>* 조인순서는 </a:t>
            </a:r>
            <a:r>
              <a:rPr lang="en-US" altLang="ko-KR" dirty="0"/>
              <a:t>EMP -&gt; DEPT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ko-KR" altLang="en-US" dirty="0"/>
              <a:t>* </a:t>
            </a:r>
            <a:r>
              <a:rPr lang="ko-KR" altLang="hr-HR" dirty="0"/>
              <a:t>조인기법은 </a:t>
            </a:r>
            <a:r>
              <a:rPr lang="hr-HR" altLang="ko-KR" dirty="0"/>
              <a:t>NL JOIN, HASH JOIN, SORT JOIN, MERGE JOIN </a:t>
            </a:r>
            <a:r>
              <a:rPr lang="ko-KR" altLang="hr-HR" dirty="0"/>
              <a:t>등이 있다</a:t>
            </a:r>
            <a:r>
              <a:rPr lang="hr-HR" altLang="ko-KR" dirty="0"/>
              <a:t>.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ko-KR" altLang="en-US" dirty="0"/>
              <a:t>* </a:t>
            </a:r>
            <a:r>
              <a:rPr lang="ko-KR" altLang="en-US" dirty="0"/>
              <a:t>액세스기법은 인덱스를 이용하여 테이블을 액세스하는 인덱스 스캔과 테이블 전체를 모두 읽으면서 조건을 만족하는 행을 찾는 전체테이블스캔이있다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ko-KR" altLang="en-US" dirty="0"/>
              <a:t>* </a:t>
            </a:r>
            <a:r>
              <a:rPr lang="ko-KR" altLang="en-US" dirty="0"/>
              <a:t>최적화 정보는 옵티마이저가 실행계획의 각 단계마다 예상되는 비용을 표시 한것이다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ko-KR" altLang="en-US" dirty="0"/>
              <a:t>* </a:t>
            </a:r>
            <a:r>
              <a:rPr lang="ko-KR" altLang="en-US" dirty="0"/>
              <a:t>최적화 정보에는 </a:t>
            </a:r>
            <a:r>
              <a:rPr lang="en-US" altLang="ko-KR" dirty="0"/>
              <a:t>COST(</a:t>
            </a:r>
            <a:r>
              <a:rPr lang="ko-KR" altLang="en-US" dirty="0"/>
              <a:t>상대적비용</a:t>
            </a:r>
            <a:r>
              <a:rPr lang="en-US" altLang="ko-KR" dirty="0"/>
              <a:t>), CARD(</a:t>
            </a:r>
            <a:r>
              <a:rPr lang="ko-KR" altLang="en-US" dirty="0"/>
              <a:t>주어진조건을 만족한 결과 집합 혹은 조인 조건을 만족한 결과 집합건수</a:t>
            </a:r>
            <a:r>
              <a:rPr lang="en-US" altLang="ko-KR" dirty="0"/>
              <a:t>), BYTES(</a:t>
            </a:r>
            <a:r>
              <a:rPr lang="ko-KR" altLang="en-US" dirty="0"/>
              <a:t>결과집합이 차지하는 메모리양</a:t>
            </a:r>
            <a:r>
              <a:rPr lang="en-US" altLang="ko-KR" dirty="0"/>
              <a:t>)</a:t>
            </a:r>
            <a:r>
              <a:rPr lang="ko-KR" altLang="en-US" dirty="0"/>
              <a:t>가 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ko-KR" altLang="en-US" dirty="0"/>
              <a:t>* </a:t>
            </a:r>
            <a:r>
              <a:rPr lang="ko-KR" altLang="en-US" dirty="0"/>
              <a:t>연산은 여러가지 조작을 통해서 원하는 결과를 얻어내는 일련의 작업이다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ko-KR" altLang="en-US" dirty="0"/>
              <a:t>* </a:t>
            </a:r>
            <a:r>
              <a:rPr lang="ko-KR" altLang="en-US" dirty="0"/>
              <a:t>연산에는 조인기법</a:t>
            </a:r>
            <a:r>
              <a:rPr lang="en-US" altLang="ko-KR" dirty="0"/>
              <a:t>, </a:t>
            </a:r>
            <a:r>
              <a:rPr lang="ko-KR" altLang="en-US" dirty="0"/>
              <a:t>액세스 기법</a:t>
            </a:r>
            <a:r>
              <a:rPr lang="en-US" altLang="ko-KR" dirty="0"/>
              <a:t>, </a:t>
            </a:r>
            <a:r>
              <a:rPr lang="ko-KR" altLang="en-US" dirty="0"/>
              <a:t>필터</a:t>
            </a:r>
            <a:r>
              <a:rPr lang="en-US" altLang="ko-KR" dirty="0"/>
              <a:t>, </a:t>
            </a:r>
            <a:r>
              <a:rPr lang="ko-KR" altLang="en-US" dirty="0"/>
              <a:t>정렬</a:t>
            </a:r>
            <a:r>
              <a:rPr lang="en-US" altLang="ko-KR" dirty="0"/>
              <a:t>, </a:t>
            </a:r>
            <a:r>
              <a:rPr lang="ko-KR" altLang="en-US" dirty="0"/>
              <a:t>집계</a:t>
            </a:r>
            <a:r>
              <a:rPr lang="en-US" altLang="ko-KR" dirty="0"/>
              <a:t>, </a:t>
            </a:r>
            <a:r>
              <a:rPr lang="ko-KR" altLang="en-US" dirty="0"/>
              <a:t>뷰 등 다양한 종류가 존재한다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40000"/>
              </a:lnSpc>
              <a:buNone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722818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옵티마이저와 실행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kumimoji="1" lang="ko-KR" altLang="en-US" dirty="0"/>
              <a:t>실행계획에 대한 설명 </a:t>
            </a:r>
            <a:r>
              <a:rPr kumimoji="1" lang="en-US" altLang="ko-KR" dirty="0"/>
              <a:t>:</a:t>
            </a:r>
            <a:r>
              <a:rPr kumimoji="1" lang="ko-KR" altLang="en-US" dirty="0"/>
              <a:t>  </a:t>
            </a:r>
            <a:endParaRPr kumimoji="1" lang="en-US" altLang="ko-KR" dirty="0"/>
          </a:p>
          <a:p>
            <a:pPr marL="514350" indent="-514350">
              <a:lnSpc>
                <a:spcPct val="140000"/>
              </a:lnSpc>
              <a:buAutoNum type="arabicPeriod"/>
            </a:pPr>
            <a:r>
              <a:rPr kumimoji="1" lang="ko-KR" altLang="en-US" dirty="0"/>
              <a:t>실행계획은 </a:t>
            </a:r>
            <a:r>
              <a:rPr kumimoji="1" lang="en-US" altLang="ko-KR" dirty="0"/>
              <a:t>SQL</a:t>
            </a:r>
            <a:r>
              <a:rPr kumimoji="1" lang="ko-KR" altLang="en-US" dirty="0"/>
              <a:t> 처리를 위한 실행 절차와 방법을 표현한 것이다</a:t>
            </a:r>
            <a:r>
              <a:rPr kumimoji="1" lang="en-US" altLang="ko-KR" dirty="0"/>
              <a:t>.</a:t>
            </a:r>
          </a:p>
          <a:p>
            <a:pPr marL="514350" indent="-514350">
              <a:lnSpc>
                <a:spcPct val="140000"/>
              </a:lnSpc>
              <a:buAutoNum type="arabicPeriod"/>
            </a:pPr>
            <a:r>
              <a:rPr kumimoji="1" lang="ko-KR" altLang="en-US" dirty="0"/>
              <a:t>실행계획은 조인 방법</a:t>
            </a:r>
            <a:r>
              <a:rPr kumimoji="1" lang="en-US" altLang="ko-KR" dirty="0"/>
              <a:t>,</a:t>
            </a:r>
            <a:r>
              <a:rPr kumimoji="1" lang="ko-KR" altLang="en-US" dirty="0"/>
              <a:t> 조인순서 </a:t>
            </a:r>
            <a:r>
              <a:rPr kumimoji="1" lang="en-US" altLang="ko-KR" dirty="0"/>
              <a:t>,</a:t>
            </a:r>
            <a:r>
              <a:rPr kumimoji="1" lang="ko-KR" altLang="en-US" dirty="0"/>
              <a:t>액세 스기법 등이 표현된다</a:t>
            </a:r>
            <a:r>
              <a:rPr kumimoji="1" lang="en-US" altLang="ko-KR" dirty="0"/>
              <a:t>.</a:t>
            </a:r>
          </a:p>
          <a:p>
            <a:pPr marL="514350" indent="-514350">
              <a:lnSpc>
                <a:spcPct val="140000"/>
              </a:lnSpc>
              <a:buAutoNum type="arabicPeriod"/>
            </a:pPr>
            <a:r>
              <a:rPr kumimoji="1" lang="ko-KR" altLang="en-US" dirty="0"/>
              <a:t>동일한 </a:t>
            </a:r>
            <a:r>
              <a:rPr kumimoji="1" lang="en-US" altLang="ko-KR" dirty="0"/>
              <a:t>SQL</a:t>
            </a:r>
            <a:r>
              <a:rPr kumimoji="1" lang="ko-KR" altLang="en-US" dirty="0"/>
              <a:t>문에 대해 실행계획이 달라져도 결과가 달라지지 않는다</a:t>
            </a:r>
            <a:r>
              <a:rPr kumimoji="1" lang="en-US" altLang="ko-KR" dirty="0"/>
              <a:t>.</a:t>
            </a:r>
          </a:p>
          <a:p>
            <a:pPr marL="514350" indent="-514350">
              <a:lnSpc>
                <a:spcPct val="140000"/>
              </a:lnSpc>
              <a:buAutoNum type="arabicPeriod"/>
            </a:pPr>
            <a:r>
              <a:rPr kumimoji="1" lang="en-US" altLang="ko-KR" dirty="0"/>
              <a:t>CBO(Cost Based Optimizer)</a:t>
            </a:r>
            <a:r>
              <a:rPr kumimoji="1" lang="ko-KR" altLang="en-US" dirty="0"/>
              <a:t>의 실행계획에는 단계별 예상 비용 및 건수 등이 표시된다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007435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옵티마이저와 실행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kumimoji="1" lang="ko-KR" altLang="en-US" dirty="0"/>
              <a:t>옵티마이저와 실행계획 </a:t>
            </a:r>
            <a:r>
              <a:rPr kumimoji="1" lang="en-US" altLang="ko-KR" dirty="0"/>
              <a:t>:</a:t>
            </a:r>
            <a:r>
              <a:rPr kumimoji="1" lang="ko-KR" altLang="en-US" dirty="0"/>
              <a:t>  </a:t>
            </a:r>
            <a:endParaRPr kumimoji="1" lang="en-US" altLang="ko-KR" dirty="0"/>
          </a:p>
          <a:p>
            <a:pPr marL="514350" indent="-514350">
              <a:lnSpc>
                <a:spcPct val="140000"/>
              </a:lnSpc>
              <a:buAutoNum type="arabicPeriod"/>
            </a:pPr>
            <a:r>
              <a:rPr kumimoji="1" lang="ko-KR" altLang="en-US" dirty="0"/>
              <a:t>규칙기반 옵티마이져에서 제일 낮은 우선순위는 전체 테이블을 스캔이고 제일 높은 우선 순위는 </a:t>
            </a:r>
            <a:r>
              <a:rPr kumimoji="1" lang="en-US" altLang="ko-KR" dirty="0"/>
              <a:t>ROWID</a:t>
            </a:r>
            <a:r>
              <a:rPr kumimoji="1" lang="ko-KR" altLang="en-US" dirty="0"/>
              <a:t>를 활용하여 테이블을 엑세스하는 벙법이다</a:t>
            </a:r>
            <a:r>
              <a:rPr kumimoji="1" lang="en-US" altLang="ko-KR" dirty="0"/>
              <a:t>.</a:t>
            </a:r>
          </a:p>
          <a:p>
            <a:pPr marL="514350" indent="-514350">
              <a:lnSpc>
                <a:spcPct val="140000"/>
              </a:lnSpc>
              <a:buAutoNum type="arabicPeriod"/>
            </a:pPr>
            <a:r>
              <a:rPr kumimoji="1" lang="en-US" altLang="ko-KR" dirty="0"/>
              <a:t>SQL </a:t>
            </a:r>
            <a:r>
              <a:rPr kumimoji="1" lang="ko-KR" altLang="en-US" dirty="0"/>
              <a:t>처리 흐름도는 </a:t>
            </a:r>
            <a:r>
              <a:rPr kumimoji="1" lang="en-US" altLang="ko-KR" dirty="0"/>
              <a:t>SQL</a:t>
            </a:r>
            <a:r>
              <a:rPr kumimoji="1" lang="ko-KR" altLang="en-US" dirty="0"/>
              <a:t>문의 처리 철차를 시각적으로 표현한 것으로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인덱스 스캔 및 전체 테이블 스캔등의 엑세스 기법을 표현할 수 있으며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 성능적인 측면도 표현 할 수 있다</a:t>
            </a:r>
            <a:r>
              <a:rPr kumimoji="1" lang="en-US" altLang="ko-KR" dirty="0"/>
              <a:t>.</a:t>
            </a:r>
          </a:p>
          <a:p>
            <a:pPr marL="514350" indent="-514350">
              <a:lnSpc>
                <a:spcPct val="140000"/>
              </a:lnSpc>
              <a:buAutoNum type="arabicPeriod"/>
            </a:pPr>
            <a:r>
              <a:rPr kumimoji="1" lang="ko-KR" altLang="en-US" dirty="0"/>
              <a:t>인덱스 범위 스캔은 결과 건수만큼 반환하지만 결과가 없으면 한 건도 반환하지 않을 수 있다</a:t>
            </a:r>
            <a:r>
              <a:rPr kumimoji="1" lang="en-US" altLang="ko-KR" dirty="0"/>
              <a:t>.</a:t>
            </a:r>
          </a:p>
          <a:p>
            <a:pPr marL="514350" indent="-514350">
              <a:lnSpc>
                <a:spcPct val="140000"/>
              </a:lnSpc>
              <a:buAutoNum type="arabicPeriod"/>
            </a:pPr>
            <a:r>
              <a:rPr kumimoji="1" lang="en-US" altLang="ko-KR" dirty="0"/>
              <a:t>Oracle</a:t>
            </a:r>
            <a:r>
              <a:rPr kumimoji="1" lang="ko-KR" altLang="en-US" dirty="0"/>
              <a:t>의 규칙기반 옵티마이저에서 가장 우선 순위가 높은 규칙은 </a:t>
            </a:r>
            <a:r>
              <a:rPr kumimoji="1" lang="en-US" altLang="ko-KR" dirty="0"/>
              <a:t>Single row by </a:t>
            </a:r>
            <a:r>
              <a:rPr kumimoji="1" lang="en-US" altLang="ko-KR" dirty="0" err="1"/>
              <a:t>rowid</a:t>
            </a:r>
            <a:r>
              <a:rPr kumimoji="1" lang="en-US" altLang="ko-KR" dirty="0"/>
              <a:t> </a:t>
            </a:r>
            <a:r>
              <a:rPr kumimoji="1" lang="ko-KR" altLang="en-US" dirty="0"/>
              <a:t>엑세스 기법이다</a:t>
            </a:r>
            <a:r>
              <a:rPr kumimoji="1" lang="en-US" altLang="ko-KR" dirty="0"/>
              <a:t>.</a:t>
            </a:r>
          </a:p>
          <a:p>
            <a:pPr marL="514350" indent="-514350">
              <a:lnSpc>
                <a:spcPct val="140000"/>
              </a:lnSpc>
              <a:buAutoNum type="arabicPeriod"/>
            </a:pPr>
            <a:r>
              <a:rPr kumimoji="1" lang="ko-KR" altLang="en-US" dirty="0"/>
              <a:t>비용기반 옵티마이저는 테이블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인덱스</a:t>
            </a:r>
            <a:r>
              <a:rPr kumimoji="1" lang="en-US" altLang="ko-KR" dirty="0"/>
              <a:t>,</a:t>
            </a:r>
            <a:r>
              <a:rPr kumimoji="1" lang="ko-KR" altLang="en-US" dirty="0"/>
              <a:t> 컬럼 등 객체의 통계정보를 사용하여 실행계획을 수립하므로 통계정보가 변경되면 </a:t>
            </a:r>
            <a:r>
              <a:rPr kumimoji="1" lang="en-US" altLang="ko-KR" dirty="0"/>
              <a:t>SQL</a:t>
            </a:r>
            <a:r>
              <a:rPr kumimoji="1" lang="ko-KR" altLang="en-US" dirty="0"/>
              <a:t>의 실행계획이 달라질 수 있다</a:t>
            </a:r>
            <a:r>
              <a:rPr kumimoji="1" lang="en-US" altLang="ko-KR" dirty="0"/>
              <a:t>.</a:t>
            </a:r>
          </a:p>
          <a:p>
            <a:pPr marL="514350" indent="-514350">
              <a:lnSpc>
                <a:spcPct val="140000"/>
              </a:lnSpc>
              <a:buAutoNum type="arabicPeriod"/>
            </a:pPr>
            <a:r>
              <a:rPr kumimoji="1" lang="en-US" altLang="ko-KR" dirty="0"/>
              <a:t>Oracle</a:t>
            </a:r>
            <a:r>
              <a:rPr kumimoji="1" lang="ko-KR" altLang="en-US" dirty="0"/>
              <a:t>의 실행계획에 나타나는 기본적인 </a:t>
            </a:r>
            <a:r>
              <a:rPr kumimoji="1" lang="en-US" altLang="ko-KR" dirty="0"/>
              <a:t>Join</a:t>
            </a:r>
            <a:r>
              <a:rPr kumimoji="1" lang="ko-KR" altLang="en-US" dirty="0"/>
              <a:t>기법으로는 </a:t>
            </a:r>
            <a:r>
              <a:rPr kumimoji="1" lang="en-US" altLang="ko-KR" dirty="0"/>
              <a:t>NL Join, Hash Join, Sort Merge Join</a:t>
            </a:r>
            <a:r>
              <a:rPr kumimoji="1" lang="ko-KR" altLang="en-US" dirty="0"/>
              <a:t>등이 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17641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옵티마이저와 실행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altLang="ko-KR" b="1" dirty="0"/>
              <a:t>SQL </a:t>
            </a:r>
            <a:r>
              <a:rPr lang="ko-KR" altLang="en-US" b="1" dirty="0"/>
              <a:t>처리 흐름도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indent="0">
              <a:lnSpc>
                <a:spcPct val="140000"/>
              </a:lnSpc>
              <a:buNone/>
            </a:pPr>
            <a:endParaRPr kumimoji="1"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14600"/>
            <a:ext cx="5060795" cy="29670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65901" y="2180062"/>
            <a:ext cx="54548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* </a:t>
            </a:r>
            <a:r>
              <a:rPr lang="en-US" altLang="ko-KR" dirty="0"/>
              <a:t>SQL </a:t>
            </a:r>
            <a:r>
              <a:rPr lang="ko-KR" altLang="en-US" dirty="0"/>
              <a:t>처리 흐름도란 </a:t>
            </a:r>
            <a:r>
              <a:rPr lang="en-US" altLang="ko-KR" dirty="0"/>
              <a:t>SQL</a:t>
            </a:r>
            <a:r>
              <a:rPr lang="ko-KR" altLang="en-US" dirty="0"/>
              <a:t>의 내부적인 처리 절차를 시각적으로 표현한 도표이다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* </a:t>
            </a:r>
            <a:r>
              <a:rPr lang="ko-KR" altLang="sk-SK" dirty="0"/>
              <a:t>조인순서는 </a:t>
            </a:r>
            <a:r>
              <a:rPr lang="sk-SK" altLang="ko-KR" dirty="0"/>
              <a:t>TAB1 -&gt; TAB2</a:t>
            </a:r>
          </a:p>
          <a:p>
            <a:r>
              <a:rPr lang="ko-KR" altLang="en-US" dirty="0"/>
              <a:t>* </a:t>
            </a:r>
            <a:r>
              <a:rPr lang="sk-SK" altLang="ko-KR" dirty="0"/>
              <a:t>TAB1</a:t>
            </a:r>
            <a:r>
              <a:rPr lang="ko-KR" altLang="sk-SK" dirty="0"/>
              <a:t>을 </a:t>
            </a:r>
            <a:r>
              <a:rPr lang="sk-SK" altLang="ko-KR" dirty="0" err="1"/>
              <a:t>Outer</a:t>
            </a:r>
            <a:r>
              <a:rPr lang="sk-SK" altLang="ko-KR" dirty="0"/>
              <a:t> Table </a:t>
            </a:r>
            <a:r>
              <a:rPr lang="ko-KR" altLang="sk-SK" dirty="0"/>
              <a:t>또는 </a:t>
            </a:r>
            <a:r>
              <a:rPr lang="sk-SK" altLang="ko-KR" dirty="0" err="1"/>
              <a:t>Driving</a:t>
            </a:r>
            <a:r>
              <a:rPr lang="sk-SK" altLang="ko-KR" dirty="0"/>
              <a:t> Table</a:t>
            </a:r>
            <a:r>
              <a:rPr lang="ko-KR" altLang="sk-SK" dirty="0"/>
              <a:t>이라고 하고</a:t>
            </a:r>
            <a:r>
              <a:rPr lang="sk-SK" altLang="ko-KR" dirty="0"/>
              <a:t>, TAB2</a:t>
            </a:r>
            <a:r>
              <a:rPr lang="ko-KR" altLang="sk-SK" dirty="0"/>
              <a:t>를 </a:t>
            </a:r>
            <a:r>
              <a:rPr lang="sk-SK" altLang="ko-KR" dirty="0" err="1"/>
              <a:t>Inner</a:t>
            </a:r>
            <a:r>
              <a:rPr lang="sk-SK" altLang="ko-KR" dirty="0"/>
              <a:t> Table</a:t>
            </a:r>
            <a:r>
              <a:rPr lang="ko-KR" altLang="sk-SK" dirty="0"/>
              <a:t>또는 </a:t>
            </a:r>
            <a:r>
              <a:rPr lang="sk-SK" altLang="ko-KR" dirty="0" err="1"/>
              <a:t>Lookup</a:t>
            </a:r>
            <a:r>
              <a:rPr lang="sk-SK" altLang="ko-KR" dirty="0"/>
              <a:t> </a:t>
            </a:r>
            <a:r>
              <a:rPr lang="sk-SK" altLang="ko-KR" dirty="0" err="1"/>
              <a:t>Talbe</a:t>
            </a:r>
            <a:r>
              <a:rPr lang="ko-KR" altLang="sk-SK" dirty="0"/>
              <a:t>이라고 한다</a:t>
            </a:r>
          </a:p>
          <a:p>
            <a:r>
              <a:rPr lang="ko-KR" altLang="en-US" dirty="0"/>
              <a:t>* 테이블 액세스 방법은 </a:t>
            </a:r>
            <a:r>
              <a:rPr lang="en-US" altLang="ko-KR" dirty="0"/>
              <a:t>TAB1</a:t>
            </a:r>
            <a:r>
              <a:rPr lang="ko-KR" altLang="en-US" dirty="0"/>
              <a:t>은 전체 테이블 스캔을 의미하고 </a:t>
            </a:r>
            <a:r>
              <a:rPr lang="en-US" altLang="ko-KR" dirty="0"/>
              <a:t>TAB2</a:t>
            </a:r>
            <a:r>
              <a:rPr lang="ko-KR" altLang="en-US" dirty="0"/>
              <a:t>는 </a:t>
            </a:r>
            <a:r>
              <a:rPr lang="en-US" altLang="ko-KR" dirty="0"/>
              <a:t>I01_TAB2</a:t>
            </a:r>
            <a:r>
              <a:rPr lang="ko-KR" altLang="en-US" dirty="0"/>
              <a:t>이라는 인덱스를 통한 인덱스 스캔을 했음을 표시한다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* 조인방법은 </a:t>
            </a:r>
            <a:r>
              <a:rPr lang="en-US" altLang="ko-KR" dirty="0"/>
              <a:t>NL Join </a:t>
            </a:r>
            <a:r>
              <a:rPr lang="ko-KR" altLang="en-US" dirty="0"/>
              <a:t>을 수행 했음을 표시한다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* </a:t>
            </a:r>
            <a:r>
              <a:rPr lang="en-US" altLang="ko-KR" dirty="0"/>
              <a:t>TAB1</a:t>
            </a:r>
            <a:r>
              <a:rPr lang="ko-KR" altLang="en-US" dirty="0"/>
              <a:t>에 대한 액세스는 스캔 방식이고 조인시도 및 </a:t>
            </a:r>
            <a:r>
              <a:rPr lang="en-US" altLang="ko-KR" dirty="0"/>
              <a:t>I01_TAB2 </a:t>
            </a:r>
            <a:r>
              <a:rPr lang="ko-KR" altLang="en-US" dirty="0"/>
              <a:t>인덱스를 통한 </a:t>
            </a:r>
            <a:r>
              <a:rPr lang="en-US" altLang="ko-KR" dirty="0"/>
              <a:t>TAB </a:t>
            </a:r>
            <a:r>
              <a:rPr lang="ko-KR" altLang="en-US" dirty="0"/>
              <a:t>액세스는 랜덤 방식이다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* 대량의 데이터를 랜덤방식으로 액세스 하면 많은 </a:t>
            </a:r>
            <a:r>
              <a:rPr lang="en-US" altLang="ko-KR" dirty="0"/>
              <a:t>I/O</a:t>
            </a:r>
            <a:r>
              <a:rPr lang="ko-KR" altLang="en-US" dirty="0"/>
              <a:t>가 발생하여 성능은 저하된다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28208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인덱스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kumimoji="1" lang="ko-KR" altLang="en-US" dirty="0"/>
              <a:t>인덱스에 대한 설명</a:t>
            </a:r>
            <a:endParaRPr kumimoji="1" lang="en-US" altLang="ko-KR" dirty="0"/>
          </a:p>
          <a:p>
            <a:pPr marL="514350" indent="-514350">
              <a:lnSpc>
                <a:spcPct val="140000"/>
              </a:lnSpc>
              <a:buAutoNum type="arabicPeriod"/>
            </a:pPr>
            <a:r>
              <a:rPr kumimoji="1" lang="ko-KR" altLang="en-US" dirty="0"/>
              <a:t>기본 인덱스</a:t>
            </a:r>
            <a:r>
              <a:rPr kumimoji="1" lang="en-US" altLang="ko-KR" dirty="0"/>
              <a:t>(Primary key index)</a:t>
            </a:r>
            <a:r>
              <a:rPr kumimoji="1" lang="ko-KR" altLang="en-US" dirty="0"/>
              <a:t>에 중복된 키 값들이 나타날 수 없다</a:t>
            </a:r>
            <a:r>
              <a:rPr kumimoji="1" lang="en-US" altLang="ko-KR" dirty="0"/>
              <a:t>.</a:t>
            </a:r>
          </a:p>
          <a:p>
            <a:pPr marL="514350" indent="-514350">
              <a:lnSpc>
                <a:spcPct val="140000"/>
              </a:lnSpc>
              <a:buAutoNum type="arabicPeriod"/>
            </a:pPr>
            <a:r>
              <a:rPr kumimoji="1" lang="ko-KR" altLang="en-US" dirty="0"/>
              <a:t>기본 인덱스에 널 값</a:t>
            </a:r>
            <a:r>
              <a:rPr kumimoji="1" lang="en-US" altLang="ko-KR" dirty="0"/>
              <a:t>(Null </a:t>
            </a:r>
            <a:r>
              <a:rPr kumimoji="1" lang="en-US" altLang="ko-KR" dirty="0" err="1"/>
              <a:t>Vaule</a:t>
            </a:r>
            <a:r>
              <a:rPr kumimoji="1" lang="en-US" altLang="ko-KR" dirty="0"/>
              <a:t>)</a:t>
            </a:r>
            <a:r>
              <a:rPr kumimoji="1" lang="ko-KR" altLang="en-US" dirty="0"/>
              <a:t>들이 나타날 수 없다</a:t>
            </a:r>
            <a:r>
              <a:rPr kumimoji="1" lang="en-US" altLang="ko-KR" dirty="0"/>
              <a:t>.</a:t>
            </a:r>
          </a:p>
          <a:p>
            <a:pPr marL="514350" indent="-514350">
              <a:lnSpc>
                <a:spcPct val="140000"/>
              </a:lnSpc>
              <a:buAutoNum type="arabicPeriod"/>
            </a:pPr>
            <a:r>
              <a:rPr kumimoji="1" lang="ko-KR" altLang="en-US" dirty="0"/>
              <a:t>보조인덱스는 </a:t>
            </a:r>
            <a:r>
              <a:rPr kumimoji="1" lang="en-US" altLang="ko-KR" dirty="0"/>
              <a:t>UNIQUE KEY</a:t>
            </a:r>
            <a:r>
              <a:rPr kumimoji="1" lang="ko-KR" altLang="en-US" dirty="0"/>
              <a:t>가 아니라면 중복 데이터의 입력이 가능하다</a:t>
            </a:r>
            <a:r>
              <a:rPr kumimoji="1" lang="en-US" altLang="ko-KR" dirty="0"/>
              <a:t>.</a:t>
            </a:r>
          </a:p>
          <a:p>
            <a:pPr marL="514350" indent="-514350">
              <a:lnSpc>
                <a:spcPct val="140000"/>
              </a:lnSpc>
              <a:buAutoNum type="arabicPeriod"/>
            </a:pPr>
            <a:r>
              <a:rPr kumimoji="1" lang="ko-KR" altLang="en-US" dirty="0"/>
              <a:t>인덱스는 조회만을 윈한 오브젝트이며  자주 변경되는 속성을 인덱스로 선정할 경우 </a:t>
            </a:r>
            <a:r>
              <a:rPr kumimoji="1" lang="en-US" altLang="ko-KR" dirty="0"/>
              <a:t>INSERT, DELETE</a:t>
            </a:r>
            <a:r>
              <a:rPr kumimoji="1" lang="ko-KR" altLang="en-US" dirty="0"/>
              <a:t>는</a:t>
            </a:r>
            <a:r>
              <a:rPr kumimoji="1" lang="en-US" altLang="ko-KR" dirty="0"/>
              <a:t> </a:t>
            </a:r>
            <a:r>
              <a:rPr kumimoji="1" lang="ko-KR" altLang="en-US" dirty="0"/>
              <a:t>성능에 좋지 않은 영향을 미치므로 인덱스 후보로 적절하지 않다</a:t>
            </a:r>
            <a:r>
              <a:rPr kumimoji="1" lang="en-US" altLang="ko-KR" dirty="0"/>
              <a:t>.      Update </a:t>
            </a:r>
            <a:r>
              <a:rPr kumimoji="1" lang="ko-KR" altLang="en-US" dirty="0"/>
              <a:t>작업에는 부하가 없을 수도 있다</a:t>
            </a:r>
            <a:r>
              <a:rPr kumimoji="1" lang="en-US" altLang="ko-KR" dirty="0"/>
              <a:t>.</a:t>
            </a:r>
          </a:p>
          <a:p>
            <a:pPr marL="514350" indent="-514350">
              <a:lnSpc>
                <a:spcPct val="140000"/>
              </a:lnSpc>
              <a:buAutoNum type="arabicPeriod"/>
            </a:pPr>
            <a:r>
              <a:rPr kumimoji="1" lang="ko-KR" altLang="en-US" dirty="0"/>
              <a:t>테이블 전체 데이터를 읽는 경우는 인덱스를 사용하지 않는 </a:t>
            </a:r>
            <a:r>
              <a:rPr kumimoji="1" lang="en-US" altLang="ko-KR" dirty="0"/>
              <a:t>FTS</a:t>
            </a:r>
            <a:r>
              <a:rPr kumimoji="1" lang="ko-KR" altLang="en-US" dirty="0"/>
              <a:t>를 사용</a:t>
            </a:r>
            <a:endParaRPr kumimoji="1" lang="en-US" altLang="ko-KR" dirty="0"/>
          </a:p>
          <a:p>
            <a:pPr marL="514350" indent="-514350">
              <a:lnSpc>
                <a:spcPct val="140000"/>
              </a:lnSpc>
              <a:buFont typeface="Arial" panose="020B0604020202020204" pitchFamily="34" charset="0"/>
              <a:buAutoNum type="arabicPeriod"/>
            </a:pPr>
            <a:r>
              <a:rPr lang="en-US" altLang="ko-KR" dirty="0"/>
              <a:t>Balance Tree</a:t>
            </a:r>
            <a:r>
              <a:rPr lang="ko-KR" altLang="en-US" dirty="0"/>
              <a:t>는 관계형 데이터베이스에서 가장 많이 사용되는 인덱스이다</a:t>
            </a:r>
            <a:r>
              <a:rPr lang="en-US" altLang="ko-KR" dirty="0"/>
              <a:t>.</a:t>
            </a:r>
          </a:p>
          <a:p>
            <a:pPr marL="514350" indent="-514350">
              <a:lnSpc>
                <a:spcPct val="140000"/>
              </a:lnSpc>
              <a:buAutoNum type="arabicPeriod"/>
            </a:pPr>
            <a:r>
              <a:rPr kumimoji="1" lang="en-US" altLang="ko-KR" dirty="0"/>
              <a:t>SQL Server</a:t>
            </a:r>
            <a:r>
              <a:rPr kumimoji="1" lang="ko-KR" altLang="en-US" dirty="0"/>
              <a:t>의 클러스터형 인덱스는 </a:t>
            </a:r>
            <a:r>
              <a:rPr kumimoji="1" lang="en-US" altLang="ko-KR" dirty="0"/>
              <a:t>Oracle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IOT</a:t>
            </a:r>
            <a:r>
              <a:rPr kumimoji="1" lang="ko-KR" altLang="en-US" dirty="0"/>
              <a:t>와 매우 유사하다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979272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인덱스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86688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kumimoji="1" lang="ko-KR" altLang="en-US" dirty="0"/>
              <a:t>인덱스에 대한 설명</a:t>
            </a:r>
            <a:endParaRPr kumimoji="1" lang="en-US" altLang="ko-KR" dirty="0"/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8.</a:t>
            </a:r>
            <a:r>
              <a:rPr kumimoji="1" lang="ko-KR" altLang="en-US" dirty="0"/>
              <a:t> </a:t>
            </a:r>
            <a:r>
              <a:rPr lang="ko-KR" altLang="en-US" dirty="0"/>
              <a:t>인덱스가 존재하는 상황에서 데이터를 입력하면</a:t>
            </a:r>
            <a:r>
              <a:rPr lang="en-US" altLang="ko-KR" dirty="0"/>
              <a:t>, </a:t>
            </a:r>
            <a:r>
              <a:rPr lang="ko-KR" altLang="en-US" dirty="0"/>
              <a:t>매번 인덱스 정렬이 일어나므로 데이터 마이그레이션 같이 대량의 데이터를 삽입할 때는 모든 인덱스를 제거하고</a:t>
            </a:r>
            <a:r>
              <a:rPr lang="en-US" altLang="ko-KR" dirty="0"/>
              <a:t>, </a:t>
            </a:r>
            <a:r>
              <a:rPr lang="ko-KR" altLang="en-US" dirty="0"/>
              <a:t>데이터 삽입이 끝난 후에 인덱스를 다시 생성하는 것이 좋다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9.</a:t>
            </a:r>
            <a:r>
              <a:rPr kumimoji="1" lang="ko-KR" altLang="en-US" dirty="0"/>
              <a:t> </a:t>
            </a:r>
            <a:r>
              <a:rPr lang="ko-KR" altLang="en-US" dirty="0"/>
              <a:t>인덱스를 생성할 때정렬 순서를 내림차순이나 오름차순으로 할 수 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10.</a:t>
            </a:r>
            <a:r>
              <a:rPr kumimoji="1" lang="ko-KR" altLang="en-US" dirty="0"/>
              <a:t> </a:t>
            </a:r>
            <a:r>
              <a:rPr lang="ko-KR" altLang="en-US" dirty="0"/>
              <a:t>비용기반 옵티마이저는 </a:t>
            </a:r>
            <a:r>
              <a:rPr lang="en-US" altLang="ko-KR" dirty="0"/>
              <a:t>SQL</a:t>
            </a:r>
            <a:r>
              <a:rPr lang="ko-KR" altLang="en-US" dirty="0"/>
              <a:t>을 수행하는데 있어 소요되는 비용을 계산하여 실행계획을 생성하므로 인덱스가 존재하더라도 </a:t>
            </a:r>
            <a:r>
              <a:rPr lang="ko-KR" altLang="en-US" dirty="0" smtClean="0"/>
              <a:t>전체 </a:t>
            </a:r>
            <a:r>
              <a:rPr lang="ko-KR" altLang="en-US" dirty="0"/>
              <a:t>테이블 스캔이 유리하다고 판단할 수도 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11.</a:t>
            </a:r>
            <a:r>
              <a:rPr kumimoji="1" lang="ko-KR" altLang="en-US" dirty="0"/>
              <a:t> </a:t>
            </a:r>
            <a:r>
              <a:rPr lang="ko-KR" altLang="en-US" dirty="0"/>
              <a:t>규칙기반 옵티마이저의 규칙에 따라 적절한 인덱스가 존재하면 전체 테이블 스 캔보다는 항상 인덱스를 사용하려고 한다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12.</a:t>
            </a:r>
            <a:r>
              <a:rPr kumimoji="1" lang="ko-KR" altLang="en-US" dirty="0"/>
              <a:t> </a:t>
            </a:r>
            <a:r>
              <a:rPr lang="ko-KR" altLang="en-US" dirty="0"/>
              <a:t>인덱스 액세스방식은 인덱스를 스캔하여 테이블로 데이터를 찾아가는 방식인 랜덤 액세스인데</a:t>
            </a:r>
            <a:r>
              <a:rPr lang="en-US" altLang="ko-KR" dirty="0"/>
              <a:t>, </a:t>
            </a:r>
            <a:r>
              <a:rPr lang="ko-KR" altLang="en-US" dirty="0"/>
              <a:t>이러한 랜덤 액세스는 부하가 크기 때문에 매우 많은 양의 데이터를 읽을 경우에는 인덱스 스캔 보다 테이블 전체를 스캔 하는 것이 유리 할수도 있다</a:t>
            </a:r>
            <a:r>
              <a:rPr lang="en-US" altLang="ko-KR" dirty="0"/>
              <a:t>.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75582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B224D85-0190-4485-A041-64B3455DE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191"/>
          </a:xfrm>
        </p:spPr>
        <p:txBody>
          <a:bodyPr>
            <a:normAutofit/>
          </a:bodyPr>
          <a:lstStyle/>
          <a:p>
            <a:pPr algn="just"/>
            <a:r>
              <a:rPr lang="ko-KR" altLang="en-US" sz="3600" dirty="0"/>
              <a:t>데이터베이스 스키마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CC99646-FCD0-4D25-A602-FBBB6E45A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3377"/>
            <a:ext cx="10515600" cy="4943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/>
              <a:t>상호 독립적인 의미를 가지고 고유한 기능을 가진다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개념스키마 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통합관점의 스키마구조를 표현 한 것 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모든 사용자 관점을 통합한 조직 전체 관점의 통합적 표현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모든 응용시스템들이나 사용자들이 필요로 하는 데이터를 통합한 조직 전체의 </a:t>
            </a:r>
            <a:r>
              <a:rPr lang="en-US" altLang="ko-KR" sz="2400" dirty="0"/>
              <a:t>DB</a:t>
            </a:r>
            <a:r>
              <a:rPr lang="ko-KR" altLang="en-US" sz="2400" dirty="0"/>
              <a:t>를 기술한 것으로 </a:t>
            </a:r>
            <a:r>
              <a:rPr lang="en-US" altLang="ko-KR" sz="2400" dirty="0"/>
              <a:t>DB</a:t>
            </a:r>
            <a:r>
              <a:rPr lang="ko-KR" altLang="en-US" sz="2400" dirty="0"/>
              <a:t>에 저장되는 데이터와 그들 간의 관계를 표현하는 스키마</a:t>
            </a:r>
            <a:r>
              <a:rPr lang="en-US" altLang="ko-KR" sz="2400"/>
              <a:t>                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94977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인덱스의 종류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40000"/>
              </a:lnSpc>
              <a:buAutoNum type="arabicPeriod"/>
            </a:pPr>
            <a:r>
              <a:rPr kumimoji="1" lang="en-US" altLang="ko-KR" sz="1800" dirty="0"/>
              <a:t>B-Tree </a:t>
            </a:r>
            <a:r>
              <a:rPr kumimoji="1" lang="ko-KR" altLang="en-US" sz="1800" dirty="0"/>
              <a:t>인덱스 </a:t>
            </a:r>
            <a:r>
              <a:rPr kumimoji="1" lang="en-US" altLang="ko-KR" sz="1800" dirty="0"/>
              <a:t>:</a:t>
            </a:r>
            <a:r>
              <a:rPr kumimoji="1" lang="ko-KR" altLang="en-US" sz="1800" dirty="0"/>
              <a:t> 인덱스는 브랜치 블록과 리프 블럭으로 구성되며</a:t>
            </a:r>
            <a:r>
              <a:rPr kumimoji="1" lang="en-US" altLang="ko-KR" sz="1800" dirty="0"/>
              <a:t>,</a:t>
            </a:r>
            <a:r>
              <a:rPr kumimoji="1" lang="ko-KR" altLang="en-US" sz="1800" dirty="0"/>
              <a:t> 브랜치 블럭은 분기를 목적으로 하고 리프블록은 인덱스를 구성하는 컬럼의 값으로 정렬된다</a:t>
            </a:r>
            <a:r>
              <a:rPr kumimoji="1" lang="en-US" altLang="ko-KR" sz="1800" dirty="0"/>
              <a:t>.</a:t>
            </a:r>
            <a:r>
              <a:rPr kumimoji="1" lang="ko-KR" altLang="en-US" sz="1800" dirty="0"/>
              <a:t> 일반적으로 </a:t>
            </a:r>
            <a:r>
              <a:rPr kumimoji="1" lang="en-US" altLang="ko-KR" sz="1800" dirty="0"/>
              <a:t>OLTP</a:t>
            </a:r>
            <a:r>
              <a:rPr kumimoji="1" lang="ko-KR" altLang="en-US" sz="1800" dirty="0"/>
              <a:t>시스템 환경에서 가장 많이 사용된다</a:t>
            </a:r>
            <a:r>
              <a:rPr kumimoji="1" lang="en-US" altLang="ko-KR" sz="1800" dirty="0"/>
              <a:t>.</a:t>
            </a:r>
          </a:p>
          <a:p>
            <a:pPr marL="514350" indent="-514350">
              <a:lnSpc>
                <a:spcPct val="140000"/>
              </a:lnSpc>
              <a:buAutoNum type="arabicPeriod"/>
            </a:pPr>
            <a:endParaRPr kumimoji="1" lang="en-US" altLang="ko-KR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77116"/>
            <a:ext cx="3835400" cy="33909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115" y="3179240"/>
            <a:ext cx="51054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1793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인덱스의 종류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40000"/>
              </a:lnSpc>
              <a:buAutoNum type="arabicPeriod"/>
            </a:pPr>
            <a:r>
              <a:rPr kumimoji="1" lang="en-US" altLang="ko-KR" sz="1800" dirty="0"/>
              <a:t>CLUSTERED </a:t>
            </a:r>
            <a:r>
              <a:rPr kumimoji="1" lang="ko-KR" altLang="en-US" sz="1800" dirty="0"/>
              <a:t>인덱스는 인덱스의 리프 페이지가 곧 데이터페이지이며</a:t>
            </a:r>
            <a:r>
              <a:rPr kumimoji="1" lang="en-US" altLang="ko-KR" sz="1800" dirty="0"/>
              <a:t>,</a:t>
            </a:r>
            <a:r>
              <a:rPr kumimoji="1" lang="ko-KR" altLang="en-US" sz="1800" dirty="0"/>
              <a:t> 리프 페이지의 모든 데이터는 인덱스 키 컬럼 순으로 물리적으로 정렬되어 저장된다</a:t>
            </a:r>
            <a:r>
              <a:rPr kumimoji="1" lang="en-US" altLang="ko-KR" sz="1800" dirty="0"/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453" y="3032841"/>
            <a:ext cx="70993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588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인덱스의 종류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40000"/>
              </a:lnSpc>
              <a:buAutoNum type="arabicPeriod"/>
            </a:pPr>
            <a:r>
              <a:rPr kumimoji="1" lang="en-US" altLang="ko-KR" sz="1600" dirty="0"/>
              <a:t>BITMAP </a:t>
            </a:r>
            <a:r>
              <a:rPr kumimoji="1" lang="ko-KR" altLang="en-US" sz="1600" dirty="0"/>
              <a:t>인덱스는 시스템에서 사용될 질의를 시스템 구현 시에 모두 알 수 없는 경우인 </a:t>
            </a:r>
            <a:r>
              <a:rPr kumimoji="1" lang="en-US" altLang="ko-KR" sz="1600" dirty="0"/>
              <a:t>DW </a:t>
            </a:r>
            <a:r>
              <a:rPr kumimoji="1" lang="ko-KR" altLang="en-US" sz="1600" dirty="0"/>
              <a:t>및 </a:t>
            </a:r>
            <a:r>
              <a:rPr kumimoji="1" lang="en-US" altLang="ko-KR" sz="1600" dirty="0"/>
              <a:t>AD-HOC</a:t>
            </a:r>
            <a:r>
              <a:rPr kumimoji="1" lang="ko-KR" altLang="en-US" sz="1600" dirty="0"/>
              <a:t>질의 환경을 위해서 설계되었으며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하나의 인덱스 키 엔트리가 많은 행에 대한 포인터를 저장하고 있는 구조이다</a:t>
            </a:r>
            <a:r>
              <a:rPr kumimoji="1" lang="en-US" altLang="ko-KR" sz="1600" dirty="0"/>
              <a:t>.</a:t>
            </a:r>
            <a:r>
              <a:rPr kumimoji="1" lang="ko-KR" altLang="en-US" sz="1600" dirty="0"/>
              <a:t>  </a:t>
            </a:r>
            <a:r>
              <a:rPr kumimoji="1" lang="en-US" altLang="ko-KR" sz="1600" dirty="0"/>
              <a:t>                                                                                                                                   </a:t>
            </a:r>
            <a:r>
              <a:rPr lang="en-US" altLang="ko-KR" sz="1600" dirty="0"/>
              <a:t>* </a:t>
            </a:r>
            <a:r>
              <a:rPr lang="ko-KR" altLang="en-US" sz="1600" dirty="0"/>
              <a:t>테이블이 많은 행을 가지며 키 열은 적은 분포도를 가질 때</a:t>
            </a:r>
            <a:r>
              <a:rPr lang="en-US" altLang="ko-KR" sz="1600" dirty="0"/>
              <a:t>, </a:t>
            </a:r>
            <a:r>
              <a:rPr lang="ko-KR" altLang="en-US" sz="1600" dirty="0"/>
              <a:t>즉 열이 갖는 서로 다른 값이 몇 개 안 될 때 유리하다</a:t>
            </a:r>
            <a:r>
              <a:rPr lang="en-US" altLang="ko-KR" sz="1600" dirty="0"/>
              <a:t>.(</a:t>
            </a:r>
            <a:r>
              <a:rPr lang="ko-KR" altLang="en-US" sz="1600" dirty="0"/>
              <a:t>성별이나 결혼여부 등</a:t>
            </a:r>
            <a:r>
              <a:rPr lang="en-US" altLang="ko-KR" sz="1600" dirty="0"/>
              <a:t>..)                                                                                              * </a:t>
            </a:r>
            <a:r>
              <a:rPr lang="ko-KR" altLang="en-US" sz="1600" dirty="0"/>
              <a:t>질의문이 </a:t>
            </a:r>
            <a:r>
              <a:rPr lang="en-US" altLang="ko-KR" sz="1600" dirty="0"/>
              <a:t>OR </a:t>
            </a:r>
            <a:r>
              <a:rPr lang="ko-KR" altLang="en-US" sz="1600" dirty="0"/>
              <a:t>연산자를 포함하는 여러 개의 </a:t>
            </a:r>
            <a:r>
              <a:rPr lang="en-US" altLang="ko-KR" sz="1600" dirty="0"/>
              <a:t>WHERE </a:t>
            </a:r>
            <a:r>
              <a:rPr lang="ko-KR" altLang="en-US" sz="1600" dirty="0"/>
              <a:t>조건을 </a:t>
            </a:r>
            <a:r>
              <a:rPr lang="en-US" altLang="ko-KR" sz="1600" dirty="0"/>
              <a:t>                                                                                         </a:t>
            </a:r>
            <a:r>
              <a:rPr lang="ko-KR" altLang="en-US" sz="1600" dirty="0"/>
              <a:t>자주 사용할 때 유리하다</a:t>
            </a:r>
            <a:r>
              <a:rPr lang="en-US" altLang="ko-KR" sz="1600" dirty="0"/>
              <a:t>.</a:t>
            </a:r>
          </a:p>
          <a:p>
            <a:pPr marL="514350" indent="-514350">
              <a:lnSpc>
                <a:spcPct val="140000"/>
              </a:lnSpc>
              <a:buAutoNum type="arabicPeriod"/>
            </a:pPr>
            <a:endParaRPr kumimoji="1" lang="en-US" altLang="ko-KR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203" y="3267307"/>
            <a:ext cx="4365376" cy="33204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583" y="4224318"/>
            <a:ext cx="42926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6089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42823"/>
            <a:ext cx="10515600" cy="1325563"/>
          </a:xfrm>
        </p:spPr>
        <p:txBody>
          <a:bodyPr/>
          <a:lstStyle/>
          <a:p>
            <a:r>
              <a:rPr kumimoji="1" lang="ko-KR" altLang="en-US" dirty="0"/>
              <a:t>조인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135246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Nested Loop </a:t>
            </a:r>
            <a:r>
              <a:rPr kumimoji="1" lang="en-US" altLang="ko-KR" dirty="0" smtClean="0"/>
              <a:t>Join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ko-KR" altLang="en-US" dirty="0"/>
              <a:t>가</a:t>
            </a:r>
            <a:r>
              <a:rPr lang="en-US" altLang="ko-KR" dirty="0"/>
              <a:t>. Nested Loop</a:t>
            </a:r>
            <a:r>
              <a:rPr lang="ko-KR" altLang="en-US" dirty="0"/>
              <a:t>의 개념</a:t>
            </a:r>
            <a:endParaRPr kumimoji="1" lang="en-US" altLang="ko-KR" dirty="0"/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 smtClean="0"/>
              <a:t>- </a:t>
            </a:r>
            <a:r>
              <a:rPr kumimoji="1" lang="ko-KR" altLang="en-US" dirty="0" smtClean="0"/>
              <a:t>조인 </a:t>
            </a:r>
            <a:r>
              <a:rPr kumimoji="1" lang="ko-KR" altLang="en-US" dirty="0"/>
              <a:t>컬럼에 적당한 인덱스가 있어서 자연조인</a:t>
            </a:r>
            <a:r>
              <a:rPr kumimoji="1" lang="en-US" altLang="ko-KR" dirty="0"/>
              <a:t>(Natural join)</a:t>
            </a:r>
            <a:r>
              <a:rPr kumimoji="1" lang="ko-KR" altLang="en-US" dirty="0"/>
              <a:t>이 효율적일 때 유용하다</a:t>
            </a:r>
            <a:r>
              <a:rPr kumimoji="1" lang="en-US" altLang="ko-KR" dirty="0"/>
              <a:t>.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 smtClean="0"/>
              <a:t>- Driving </a:t>
            </a:r>
            <a:r>
              <a:rPr kumimoji="1" lang="en-US" altLang="ko-KR" dirty="0"/>
              <a:t>Table</a:t>
            </a:r>
            <a:r>
              <a:rPr kumimoji="1" lang="ko-KR" altLang="en-US" dirty="0"/>
              <a:t>의 조인 데이터 양이 큰 영향을 주는 조인 방식이다</a:t>
            </a:r>
            <a:r>
              <a:rPr kumimoji="1" lang="en-US" altLang="ko-KR" dirty="0"/>
              <a:t>.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 smtClean="0"/>
              <a:t>- </a:t>
            </a:r>
            <a:r>
              <a:rPr kumimoji="1" lang="ko-KR" altLang="en-US" dirty="0" smtClean="0"/>
              <a:t>소트 </a:t>
            </a:r>
            <a:r>
              <a:rPr kumimoji="1" lang="ko-KR" altLang="en-US" dirty="0"/>
              <a:t>머지 조인</a:t>
            </a:r>
            <a:r>
              <a:rPr kumimoji="1" lang="en-US" altLang="ko-KR" dirty="0"/>
              <a:t>(Sort Merge Join)</a:t>
            </a:r>
            <a:r>
              <a:rPr kumimoji="1" lang="ko-KR" altLang="en-US" dirty="0"/>
              <a:t>을 수행하기에 두 테이블이 너무 커서 소트</a:t>
            </a:r>
            <a:r>
              <a:rPr kumimoji="1" lang="en-US" altLang="ko-KR" dirty="0"/>
              <a:t>(Sort)</a:t>
            </a:r>
            <a:r>
              <a:rPr kumimoji="1" lang="ko-KR" altLang="en-US" dirty="0"/>
              <a:t>부하가 심할 때는 </a:t>
            </a:r>
            <a:r>
              <a:rPr kumimoji="1" lang="en-US" altLang="ko-KR" dirty="0"/>
              <a:t>Hash Join</a:t>
            </a:r>
            <a:r>
              <a:rPr kumimoji="1" lang="ko-KR" altLang="en-US" dirty="0"/>
              <a:t>이 유용하다</a:t>
            </a:r>
            <a:r>
              <a:rPr kumimoji="1" lang="en-US" altLang="ko-KR" dirty="0"/>
              <a:t>.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 smtClean="0"/>
              <a:t>-</a:t>
            </a:r>
            <a:r>
              <a:rPr kumimoji="1" lang="ko-KR" altLang="en-US" dirty="0" smtClean="0"/>
              <a:t>유니크 </a:t>
            </a:r>
            <a:r>
              <a:rPr kumimoji="1" lang="ko-KR" altLang="en-US" dirty="0"/>
              <a:t>인덱스를 활용하여 수행시간이 </a:t>
            </a:r>
            <a:r>
              <a:rPr kumimoji="1" lang="ko-KR" altLang="en-US" dirty="0" smtClean="0"/>
              <a:t>작게 </a:t>
            </a:r>
            <a:r>
              <a:rPr kumimoji="1" lang="ko-KR" altLang="en-US" dirty="0"/>
              <a:t>걸리는 소량 테이블을 온라인 조회하는 경우 유용하다</a:t>
            </a:r>
            <a:r>
              <a:rPr kumimoji="1" lang="en-US" altLang="ko-KR" dirty="0" smtClean="0"/>
              <a:t>.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altLang="ko-KR" dirty="0" smtClean="0"/>
              <a:t>-2</a:t>
            </a:r>
            <a:r>
              <a:rPr lang="ko-KR" altLang="en-US" dirty="0"/>
              <a:t>개 이상의 테이블에서 하나의 집합을 기준으로 순차적으로 상대방 </a:t>
            </a:r>
            <a:r>
              <a:rPr lang="en-US" altLang="ko-KR" dirty="0"/>
              <a:t>Row</a:t>
            </a:r>
            <a:r>
              <a:rPr lang="ko-KR" altLang="en-US" dirty="0"/>
              <a:t>를 결합하여 원하는 결과를 조합하는 방식</a:t>
            </a:r>
            <a:br>
              <a:rPr lang="ko-KR" altLang="en-US" dirty="0"/>
            </a:br>
            <a:r>
              <a:rPr lang="en-US" altLang="ko-KR" dirty="0" smtClean="0"/>
              <a:t>-</a:t>
            </a:r>
            <a:r>
              <a:rPr lang="ko-KR" altLang="en-US" dirty="0"/>
              <a:t>먼저 선행 테이블의 처리 범위를 하나씩 액세스하면서 추출된 값으로 연결할 테이블을 </a:t>
            </a:r>
            <a:r>
              <a:rPr lang="ko-KR" altLang="en-US" dirty="0" smtClean="0"/>
              <a:t>조인한다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998550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42823"/>
            <a:ext cx="10515600" cy="1325563"/>
          </a:xfrm>
        </p:spPr>
        <p:txBody>
          <a:bodyPr/>
          <a:lstStyle/>
          <a:p>
            <a:r>
              <a:rPr kumimoji="1" lang="ko-KR" altLang="en-US" dirty="0"/>
              <a:t>조인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58190" y="1471294"/>
            <a:ext cx="10515600" cy="5135246"/>
          </a:xfrm>
        </p:spPr>
        <p:txBody>
          <a:bodyPr>
            <a:norm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Nested Loop </a:t>
            </a:r>
            <a:r>
              <a:rPr kumimoji="1" lang="en-US" altLang="ko-KR" dirty="0" smtClean="0"/>
              <a:t>Join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ko-KR" altLang="en-US" sz="2000" dirty="0"/>
              <a:t>가</a:t>
            </a:r>
            <a:r>
              <a:rPr lang="en-US" altLang="ko-KR" sz="2000" dirty="0"/>
              <a:t>. Nested Loop</a:t>
            </a:r>
            <a:r>
              <a:rPr lang="ko-KR" altLang="en-US" sz="2000" dirty="0"/>
              <a:t>의 개념</a:t>
            </a:r>
            <a:endParaRPr kumimoji="1" lang="en-US" altLang="ko-KR" sz="2000" dirty="0"/>
          </a:p>
          <a:p>
            <a:pPr marL="0" indent="0">
              <a:lnSpc>
                <a:spcPct val="140000"/>
              </a:lnSpc>
              <a:buNone/>
            </a:pPr>
            <a:endParaRPr kumimoji="1" lang="en-US" altLang="ko-KR" dirty="0"/>
          </a:p>
          <a:p>
            <a:pPr marL="0" indent="0">
              <a:lnSpc>
                <a:spcPct val="140000"/>
              </a:lnSpc>
              <a:buNone/>
            </a:pPr>
            <a:endParaRPr kumimoji="1" lang="en-US" altLang="ko-KR" dirty="0" smtClean="0"/>
          </a:p>
          <a:p>
            <a:pPr marL="0" indent="0">
              <a:lnSpc>
                <a:spcPct val="140000"/>
              </a:lnSpc>
              <a:buNone/>
            </a:pPr>
            <a:endParaRPr kumimoji="1" lang="en-US" altLang="ko-KR" dirty="0"/>
          </a:p>
          <a:p>
            <a:pPr marL="0" indent="0">
              <a:lnSpc>
                <a:spcPct val="140000"/>
              </a:lnSpc>
              <a:buNone/>
            </a:pPr>
            <a:endParaRPr kumimoji="1" lang="en-US" altLang="ko-KR" dirty="0" smtClean="0"/>
          </a:p>
          <a:p>
            <a:pPr marL="0" indent="0">
              <a:lnSpc>
                <a:spcPct val="140000"/>
              </a:lnSpc>
              <a:buNone/>
            </a:pPr>
            <a:endParaRPr kumimoji="1" lang="en-US" altLang="ko-KR" dirty="0"/>
          </a:p>
          <a:p>
            <a:pPr marL="0" indent="0">
              <a:lnSpc>
                <a:spcPct val="140000"/>
              </a:lnSpc>
              <a:buNone/>
            </a:pPr>
            <a:endParaRPr kumimoji="1" lang="en-US" altLang="ko-KR" dirty="0" smtClean="0"/>
          </a:p>
          <a:p>
            <a:pPr marL="0" indent="0">
              <a:lnSpc>
                <a:spcPct val="140000"/>
              </a:lnSpc>
              <a:buNone/>
            </a:pPr>
            <a:endParaRPr kumimoji="1" lang="en-US" altLang="ko-KR" dirty="0"/>
          </a:p>
          <a:p>
            <a:pPr marL="0" indent="0">
              <a:lnSpc>
                <a:spcPct val="140000"/>
              </a:lnSpc>
              <a:buNone/>
            </a:pPr>
            <a:endParaRPr kumimoji="1" lang="en-US" altLang="ko-KR" dirty="0" smtClean="0"/>
          </a:p>
          <a:p>
            <a:pPr marL="0" indent="0">
              <a:lnSpc>
                <a:spcPct val="140000"/>
              </a:lnSpc>
              <a:buNone/>
            </a:pPr>
            <a:endParaRPr kumimoji="1" lang="en-US" altLang="ko-KR" dirty="0"/>
          </a:p>
          <a:p>
            <a:pPr marL="0" indent="0">
              <a:lnSpc>
                <a:spcPct val="140000"/>
              </a:lnSpc>
              <a:buNone/>
            </a:pPr>
            <a:endParaRPr kumimoji="1"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96857"/>
            <a:ext cx="6845747" cy="39219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400" y="3381813"/>
            <a:ext cx="45593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8800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42823"/>
            <a:ext cx="10515600" cy="1325563"/>
          </a:xfrm>
        </p:spPr>
        <p:txBody>
          <a:bodyPr/>
          <a:lstStyle/>
          <a:p>
            <a:r>
              <a:rPr kumimoji="1" lang="ko-KR" altLang="en-US" dirty="0"/>
              <a:t>조인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kumimoji="1" lang="en-US" altLang="ko-KR" dirty="0"/>
              <a:t>Nested Loop </a:t>
            </a:r>
            <a:r>
              <a:rPr kumimoji="1" lang="en-US" altLang="ko-KR" dirty="0" smtClean="0"/>
              <a:t>Join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나</a:t>
            </a:r>
            <a:r>
              <a:rPr lang="en-US" altLang="ko-KR" dirty="0" smtClean="0"/>
              <a:t>. </a:t>
            </a:r>
            <a:r>
              <a:rPr lang="en-US" altLang="ko-KR" b="1" dirty="0"/>
              <a:t>Nested Loop</a:t>
            </a:r>
            <a:r>
              <a:rPr lang="ko-KR" altLang="en-US" b="1" dirty="0"/>
              <a:t>의 특징</a:t>
            </a:r>
            <a:endParaRPr lang="ko-KR" alt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/>
              <a:t>좁은 범위에 유리한 성능을 보여줌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/>
              <a:t>순차적으로 처리하며</a:t>
            </a:r>
            <a:r>
              <a:rPr lang="en-US" altLang="ko-KR" dirty="0"/>
              <a:t>, Random Access </a:t>
            </a:r>
            <a:r>
              <a:rPr lang="ko-KR" altLang="en-US" dirty="0"/>
              <a:t>위주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/>
              <a:t>후행 테이블</a:t>
            </a:r>
            <a:r>
              <a:rPr lang="en-US" altLang="ko-KR" dirty="0"/>
              <a:t>(Driven)</a:t>
            </a:r>
            <a:r>
              <a:rPr lang="ko-KR" altLang="en-US" dirty="0"/>
              <a:t>에는 조인을 위한 인덱스 생성 </a:t>
            </a:r>
            <a:r>
              <a:rPr lang="ko-KR" altLang="en-US" dirty="0" smtClean="0"/>
              <a:t>필요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ko-KR" altLang="en-US" dirty="0" smtClean="0"/>
              <a:t>실행속도 </a:t>
            </a:r>
            <a:r>
              <a:rPr lang="en-US" altLang="ko-KR" dirty="0" smtClean="0"/>
              <a:t>= </a:t>
            </a:r>
            <a:r>
              <a:rPr lang="ko-KR" altLang="en-US" dirty="0" smtClean="0"/>
              <a:t>선행 테이블 사이즈 * 후행 테이블 접근횟수</a:t>
            </a:r>
            <a:endParaRPr lang="en-US" altLang="ko-KR" dirty="0" smtClean="0"/>
          </a:p>
          <a:p>
            <a:pPr>
              <a:lnSpc>
                <a:spcPct val="120000"/>
              </a:lnSpc>
              <a:buFontTx/>
              <a:buChar char="-"/>
            </a:pP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/>
              <a:t>Nested Loop </a:t>
            </a:r>
            <a:r>
              <a:rPr lang="ko-KR" altLang="en-US" dirty="0"/>
              <a:t>사용 시 </a:t>
            </a:r>
            <a:r>
              <a:rPr lang="ko-KR" altLang="en-US" dirty="0" smtClean="0"/>
              <a:t>주의사항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데이터를 랜덤으로 액세스하기 때문에 결과 집합이 많으면 느려짐</a:t>
            </a:r>
            <a:br>
              <a:rPr lang="ko-KR" altLang="en-US" dirty="0"/>
            </a:br>
            <a:r>
              <a:rPr lang="en-US" altLang="ko-KR" dirty="0"/>
              <a:t>Join index</a:t>
            </a:r>
            <a:r>
              <a:rPr lang="ko-KR" altLang="en-US" dirty="0"/>
              <a:t>가 없거나</a:t>
            </a:r>
            <a:r>
              <a:rPr lang="en-US" altLang="ko-KR" dirty="0"/>
              <a:t>, </a:t>
            </a:r>
            <a:r>
              <a:rPr lang="ko-KR" altLang="en-US" dirty="0"/>
              <a:t>조인 집합을 구성하는 검색조건이 조인 범위를 줄여주지 못할 경우 </a:t>
            </a:r>
            <a:r>
              <a:rPr lang="ko-KR" altLang="en-US" dirty="0" smtClean="0"/>
              <a:t>비효율적 테이블 </a:t>
            </a:r>
            <a:r>
              <a:rPr lang="ko-KR" altLang="en-US" dirty="0"/>
              <a:t>중 </a:t>
            </a:r>
            <a:r>
              <a:rPr lang="en-US" altLang="ko-KR" dirty="0"/>
              <a:t>Row</a:t>
            </a:r>
            <a:r>
              <a:rPr lang="ko-KR" altLang="en-US" dirty="0"/>
              <a:t>수가 적은 쪽을 </a:t>
            </a:r>
            <a:r>
              <a:rPr lang="en-US" altLang="ko-KR" dirty="0"/>
              <a:t>Driven </a:t>
            </a:r>
            <a:r>
              <a:rPr lang="ko-KR" altLang="en-US" dirty="0"/>
              <a:t>테이블로 </a:t>
            </a:r>
            <a:r>
              <a:rPr lang="ko-KR" altLang="en-US" dirty="0" smtClean="0"/>
              <a:t>설정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0735002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42823"/>
            <a:ext cx="10515600" cy="1325563"/>
          </a:xfrm>
        </p:spPr>
        <p:txBody>
          <a:bodyPr/>
          <a:lstStyle/>
          <a:p>
            <a:r>
              <a:rPr kumimoji="1" lang="ko-KR" altLang="en-US" dirty="0"/>
              <a:t>조인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altLang="ko-KR" b="1" dirty="0"/>
              <a:t>NO_USE_HASH </a:t>
            </a:r>
            <a:r>
              <a:rPr lang="ko-KR" altLang="en-US" b="1" dirty="0"/>
              <a:t>힌트는 </a:t>
            </a:r>
            <a:r>
              <a:rPr lang="en-US" altLang="ko-KR" b="1" dirty="0"/>
              <a:t>OUTER QUERY, INNER QUERY </a:t>
            </a:r>
            <a:r>
              <a:rPr lang="ko-KR" altLang="en-US" b="1" dirty="0"/>
              <a:t>모두 써야 하며 바깥쪽에서는 </a:t>
            </a:r>
            <a:r>
              <a:rPr lang="en-US" altLang="ko-KR" b="1" dirty="0"/>
              <a:t>e1, </a:t>
            </a:r>
            <a:r>
              <a:rPr lang="ko-KR" altLang="en-US" b="1" dirty="0"/>
              <a:t>안쪽에서는 </a:t>
            </a:r>
            <a:r>
              <a:rPr lang="en-US" altLang="ko-KR" b="1" dirty="0"/>
              <a:t>e2</a:t>
            </a:r>
            <a:r>
              <a:rPr lang="ko-KR" altLang="en-US" b="1" dirty="0"/>
              <a:t>를 인자로 넣어야 한다</a:t>
            </a:r>
            <a:r>
              <a:rPr lang="en-US" altLang="ko-KR" b="1" dirty="0"/>
              <a:t>. 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ko-KR" altLang="en-US" b="1" dirty="0"/>
              <a:t>그 외의 경우에는 동작하지 않는다</a:t>
            </a:r>
            <a:r>
              <a:rPr lang="en-US" altLang="ko-KR" b="1" dirty="0"/>
              <a:t>. </a:t>
            </a:r>
            <a:endParaRPr lang="en-US" altLang="ko-KR" b="1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ko-KR" altLang="en-US" b="1" dirty="0" smtClean="0"/>
              <a:t>중첩루프로 </a:t>
            </a:r>
            <a:r>
              <a:rPr lang="ko-KR" altLang="en-US" b="1" dirty="0"/>
              <a:t>풀리며 인덱스가 있어 조금 빠르다</a:t>
            </a:r>
            <a:r>
              <a:rPr lang="en-US" altLang="ko-KR" b="1" dirty="0" smtClean="0"/>
              <a:t>.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select /*+ </a:t>
            </a:r>
            <a:r>
              <a:rPr lang="en-US" altLang="ko-KR" dirty="0" err="1"/>
              <a:t>no_use_hash</a:t>
            </a:r>
            <a:r>
              <a:rPr lang="en-US" altLang="ko-KR" dirty="0"/>
              <a:t>(e1) */ count(*)</a:t>
            </a:r>
          </a:p>
          <a:p>
            <a:pPr marL="0" indent="0">
              <a:buNone/>
            </a:pPr>
            <a:r>
              <a:rPr lang="en-US" altLang="ko-KR" dirty="0"/>
              <a:t>from </a:t>
            </a:r>
            <a:r>
              <a:rPr lang="en-US" altLang="ko-KR" dirty="0" smtClean="0"/>
              <a:t>employees </a:t>
            </a:r>
            <a:r>
              <a:rPr lang="en-US" altLang="ko-KR" dirty="0"/>
              <a:t>e1</a:t>
            </a:r>
          </a:p>
          <a:p>
            <a:pPr marL="0" indent="0">
              <a:buNone/>
            </a:pPr>
            <a:r>
              <a:rPr lang="en-US" altLang="ko-KR" dirty="0"/>
              <a:t>where exists (</a:t>
            </a:r>
          </a:p>
          <a:p>
            <a:pPr marL="0" indent="0">
              <a:buNone/>
            </a:pPr>
            <a:r>
              <a:rPr lang="en-US" altLang="ko-KR" dirty="0" smtClean="0"/>
              <a:t>		select </a:t>
            </a:r>
            <a:r>
              <a:rPr lang="en-US" altLang="ko-KR" dirty="0"/>
              <a:t>/*+ </a:t>
            </a:r>
            <a:r>
              <a:rPr lang="en-US" altLang="ko-KR" dirty="0" err="1"/>
              <a:t>no_use_hash</a:t>
            </a:r>
            <a:r>
              <a:rPr lang="en-US" altLang="ko-KR" dirty="0"/>
              <a:t>(e2) */ 1</a:t>
            </a:r>
          </a:p>
          <a:p>
            <a:pPr marL="0" indent="0">
              <a:buNone/>
            </a:pPr>
            <a:r>
              <a:rPr lang="en-US" altLang="ko-KR" dirty="0" smtClean="0"/>
              <a:t>		from employees </a:t>
            </a:r>
            <a:r>
              <a:rPr lang="en-US" altLang="ko-KR" dirty="0"/>
              <a:t>e2</a:t>
            </a:r>
          </a:p>
          <a:p>
            <a:pPr marL="0" indent="0">
              <a:buNone/>
            </a:pPr>
            <a:r>
              <a:rPr lang="en-US" altLang="ko-KR" dirty="0" smtClean="0"/>
              <a:t>		where e1.employee_id </a:t>
            </a:r>
            <a:r>
              <a:rPr lang="en-US" altLang="ko-KR" dirty="0"/>
              <a:t>= </a:t>
            </a:r>
            <a:r>
              <a:rPr lang="en-US" altLang="ko-KR" dirty="0" smtClean="0"/>
              <a:t>e2.manager_id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		);</a:t>
            </a:r>
            <a:endParaRPr lang="en-US" altLang="ko-KR" dirty="0"/>
          </a:p>
          <a:p>
            <a:pPr marL="0" indent="0">
              <a:lnSpc>
                <a:spcPct val="140000"/>
              </a:lnSpc>
              <a:buNone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4415406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42823"/>
            <a:ext cx="10515600" cy="1325563"/>
          </a:xfrm>
        </p:spPr>
        <p:txBody>
          <a:bodyPr/>
          <a:lstStyle/>
          <a:p>
            <a:r>
              <a:rPr kumimoji="1" lang="ko-KR" altLang="en-US" dirty="0"/>
              <a:t>조인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86605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SML (Sort Merge Join</a:t>
            </a:r>
            <a:r>
              <a:rPr kumimoji="1" lang="en-US" altLang="ko-KR" dirty="0" smtClean="0"/>
              <a:t>)</a:t>
            </a:r>
          </a:p>
          <a:p>
            <a:pPr marL="0" indent="0">
              <a:lnSpc>
                <a:spcPct val="140000"/>
              </a:lnSpc>
              <a:buNone/>
            </a:pPr>
            <a:r>
              <a:rPr kumimoji="1" lang="ko-KR" altLang="en-US" dirty="0"/>
              <a:t>가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lang="en-US" altLang="ko-KR" dirty="0"/>
              <a:t>Sort Merge Join</a:t>
            </a:r>
            <a:r>
              <a:rPr lang="ko-KR" altLang="en-US" dirty="0"/>
              <a:t>의 개념 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ko-KR" dirty="0" smtClean="0"/>
              <a:t>-</a:t>
            </a:r>
            <a:r>
              <a:rPr kumimoji="1" lang="ko-KR" altLang="en-US" dirty="0" smtClean="0"/>
              <a:t> 조인 </a:t>
            </a:r>
            <a:r>
              <a:rPr kumimoji="1" lang="ko-KR" altLang="en-US" dirty="0"/>
              <a:t>컬럼에 적당한 인덱스가 없어서 </a:t>
            </a:r>
            <a:r>
              <a:rPr kumimoji="1" lang="en-US" altLang="ko-KR" dirty="0"/>
              <a:t>N</a:t>
            </a:r>
            <a:r>
              <a:rPr kumimoji="1" lang="ko-KR" altLang="en-US" dirty="0"/>
              <a:t> 조인</a:t>
            </a:r>
            <a:r>
              <a:rPr kumimoji="1" lang="en-US" altLang="ko-KR" dirty="0"/>
              <a:t>(Nested Loops)</a:t>
            </a:r>
            <a:r>
              <a:rPr kumimoji="1" lang="ko-KR" altLang="en-US" dirty="0"/>
              <a:t>가 비효율적일 때 사용할 수 있다</a:t>
            </a:r>
            <a:r>
              <a:rPr kumimoji="1" lang="en-US" altLang="ko-KR" dirty="0"/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ko-KR" dirty="0" smtClean="0"/>
              <a:t>-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Driving </a:t>
            </a:r>
            <a:r>
              <a:rPr kumimoji="1" lang="en-US" altLang="ko-KR" dirty="0"/>
              <a:t>Table</a:t>
            </a:r>
            <a:r>
              <a:rPr kumimoji="1" lang="ko-KR" altLang="en-US" dirty="0"/>
              <a:t>의 개념이 중요하지 않은 조인 방식이다</a:t>
            </a:r>
            <a:r>
              <a:rPr kumimoji="1" lang="en-US" altLang="ko-KR" dirty="0"/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ko-KR" dirty="0" smtClean="0"/>
              <a:t>-</a:t>
            </a:r>
            <a:r>
              <a:rPr kumimoji="1" lang="ko-KR" altLang="en-US" dirty="0" smtClean="0"/>
              <a:t> 조인 </a:t>
            </a:r>
            <a:r>
              <a:rPr kumimoji="1" lang="ko-KR" altLang="en-US" dirty="0"/>
              <a:t>조건의 인덱스의 유무에 영향 받지 않는다</a:t>
            </a:r>
            <a:r>
              <a:rPr kumimoji="1" lang="en-US" altLang="ko-KR" dirty="0"/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ko-KR" dirty="0" smtClean="0"/>
              <a:t>-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EQUI JOIN(=)</a:t>
            </a:r>
            <a:r>
              <a:rPr kumimoji="1" lang="ko-KR" altLang="en-US" dirty="0" smtClean="0"/>
              <a:t>에서만 동작하는 </a:t>
            </a:r>
            <a:r>
              <a:rPr kumimoji="1" lang="en-US" altLang="ko-KR" dirty="0" smtClean="0"/>
              <a:t>Join</a:t>
            </a:r>
            <a:r>
              <a:rPr kumimoji="1" lang="ko-KR" altLang="en-US" dirty="0" smtClean="0"/>
              <a:t>방식은 </a:t>
            </a:r>
            <a:r>
              <a:rPr kumimoji="1" lang="en-US" altLang="ko-KR" dirty="0" smtClean="0"/>
              <a:t>Hash Join</a:t>
            </a:r>
            <a:r>
              <a:rPr kumimoji="1" lang="ko-KR" altLang="en-US" dirty="0" smtClean="0"/>
              <a:t>이다</a:t>
            </a:r>
            <a:r>
              <a:rPr kumimoji="1" lang="en-US" altLang="ko-KR" dirty="0" smtClean="0"/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-</a:t>
            </a:r>
            <a:r>
              <a:rPr lang="ko-KR" altLang="en-US" dirty="0" smtClean="0"/>
              <a:t> 조인의 </a:t>
            </a:r>
            <a:r>
              <a:rPr lang="ko-KR" altLang="en-US" dirty="0"/>
              <a:t>대상범위가 넓을 경우 발생하는 </a:t>
            </a:r>
            <a:r>
              <a:rPr lang="en-US" altLang="ko-KR" dirty="0"/>
              <a:t>Random Access</a:t>
            </a:r>
            <a:r>
              <a:rPr lang="ko-KR" altLang="en-US" dirty="0"/>
              <a:t>를 줄이기 위한 경우나 연결고리에 마땅한 인덱스가 존재하지 않을 경우 해결하기 위한 조인 방안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/>
              <a:t>양쪽 테이블의 처리범위를 각자 </a:t>
            </a:r>
            <a:r>
              <a:rPr lang="en-US" altLang="ko-KR" dirty="0"/>
              <a:t>Access</a:t>
            </a:r>
            <a:r>
              <a:rPr lang="ko-KR" altLang="en-US" dirty="0"/>
              <a:t>하여 정렬한 결과를 차례로 </a:t>
            </a:r>
            <a:r>
              <a:rPr lang="en-US" altLang="ko-KR" dirty="0"/>
              <a:t>Scan</a:t>
            </a:r>
            <a:r>
              <a:rPr lang="ko-KR" altLang="en-US" dirty="0"/>
              <a:t>하면서 연결고리의 조건으로 </a:t>
            </a:r>
            <a:r>
              <a:rPr lang="en-US" altLang="ko-KR" dirty="0"/>
              <a:t>Merge</a:t>
            </a:r>
            <a:r>
              <a:rPr lang="ko-KR" altLang="en-US" dirty="0"/>
              <a:t>하는 </a:t>
            </a:r>
            <a:r>
              <a:rPr lang="ko-KR" altLang="en-US" dirty="0" smtClean="0"/>
              <a:t>방식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222688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42823"/>
            <a:ext cx="10515600" cy="1325563"/>
          </a:xfrm>
        </p:spPr>
        <p:txBody>
          <a:bodyPr/>
          <a:lstStyle/>
          <a:p>
            <a:r>
              <a:rPr kumimoji="1" lang="ko-KR" altLang="en-US" dirty="0"/>
              <a:t>조인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86605"/>
          </a:xfrm>
        </p:spPr>
        <p:txBody>
          <a:bodyPr>
            <a:norm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SML (Sort Merge Join</a:t>
            </a:r>
            <a:r>
              <a:rPr kumimoji="1" lang="en-US" altLang="ko-KR" dirty="0" smtClean="0"/>
              <a:t>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ko-KR" altLang="en-US" dirty="0"/>
              <a:t>나</a:t>
            </a:r>
            <a:r>
              <a:rPr lang="en-US" altLang="ko-KR" dirty="0"/>
              <a:t>. Sort Merge Join</a:t>
            </a:r>
            <a:r>
              <a:rPr lang="ko-KR" altLang="en-US" dirty="0"/>
              <a:t>의 특징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/>
              <a:t>연결을 위해 랜덤 액세스를 하지 않고 스캔을 하면서 수행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- Nested Loop Join</a:t>
            </a:r>
            <a:r>
              <a:rPr lang="ko-KR" altLang="en-US" dirty="0"/>
              <a:t>처럼 선행집합 개념이 없음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/>
              <a:t>정렬을 위한 영역</a:t>
            </a:r>
            <a:r>
              <a:rPr lang="en-US" altLang="ko-KR" dirty="0"/>
              <a:t>(Sort Area Size)</a:t>
            </a:r>
            <a:r>
              <a:rPr lang="ko-KR" altLang="en-US" dirty="0"/>
              <a:t>에 따라 효율에 큰 차이 발생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/>
              <a:t>조인 연산자가 </a:t>
            </a:r>
            <a:r>
              <a:rPr lang="en-US" altLang="ko-KR" dirty="0"/>
              <a:t>'='</a:t>
            </a:r>
            <a:r>
              <a:rPr lang="ko-KR" altLang="en-US" dirty="0"/>
              <a:t>이 아닌 경우 </a:t>
            </a:r>
            <a:r>
              <a:rPr lang="en-US" altLang="ko-KR" dirty="0"/>
              <a:t>nested loop </a:t>
            </a:r>
            <a:r>
              <a:rPr lang="ko-KR" altLang="en-US" dirty="0"/>
              <a:t>조인보다 유리한 경우가 </a:t>
            </a:r>
            <a:r>
              <a:rPr lang="ko-KR" altLang="en-US" dirty="0" smtClean="0"/>
              <a:t>많음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561422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42823"/>
            <a:ext cx="10515600" cy="1325563"/>
          </a:xfrm>
        </p:spPr>
        <p:txBody>
          <a:bodyPr/>
          <a:lstStyle/>
          <a:p>
            <a:r>
              <a:rPr kumimoji="1" lang="ko-KR" altLang="en-US" dirty="0"/>
              <a:t>조인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86605"/>
          </a:xfrm>
        </p:spPr>
        <p:txBody>
          <a:bodyPr>
            <a:norm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kumimoji="1" lang="en-US" altLang="ko-KR" dirty="0"/>
              <a:t>SML (Sort Merge Join</a:t>
            </a:r>
            <a:r>
              <a:rPr kumimoji="1" lang="en-US" altLang="ko-KR" dirty="0" smtClean="0"/>
              <a:t>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ko-KR" altLang="en-US" dirty="0"/>
              <a:t>나</a:t>
            </a:r>
            <a:r>
              <a:rPr lang="en-US" altLang="ko-KR" dirty="0"/>
              <a:t>. Sort Merge Join</a:t>
            </a:r>
            <a:r>
              <a:rPr lang="ko-KR" altLang="en-US" dirty="0"/>
              <a:t>의 특징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597" y="3288030"/>
            <a:ext cx="8387443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86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4008</TotalTime>
  <Words>7738</Words>
  <Application>Microsoft Office PowerPoint</Application>
  <PresentationFormat>사용자 지정</PresentationFormat>
  <Paragraphs>1111</Paragraphs>
  <Slides>118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118</vt:i4>
      </vt:variant>
    </vt:vector>
  </HeadingPairs>
  <TitlesOfParts>
    <vt:vector size="119" baseType="lpstr">
      <vt:lpstr>Office 테마</vt:lpstr>
      <vt:lpstr>                 모델링의 중요한 세가지 요소  * 데이터관점  - 업무가 어떤 데이터와 관련이 있는지, 데이터간의 관계는 무엇인지에 대해서 모델링하는 방법(what, data)   * 프로세스관점 - 업무를 통해 어떤 일을 처리하는지, 무엇을 해야 하는지를 모델링하는 방법 (How, Process)   * 데이터와 프로세스의 상관 관점  - 업무에서 일을 처리하는 방법에 따라 데이터가 어떻게 영향을 받는지 모델링하는 방법(Interaction) </vt:lpstr>
      <vt:lpstr>데이터 베이스 시스템의 특징</vt:lpstr>
      <vt:lpstr>PowerPoint 프레젠테이션</vt:lpstr>
      <vt:lpstr>데이터 모델링이 필요한 주요 이유</vt:lpstr>
      <vt:lpstr>데이터모델링을 할 때 유의 사항</vt:lpstr>
      <vt:lpstr>데이터모델링을 할 때 유의 사항</vt:lpstr>
      <vt:lpstr>데이터모델링을 할 때 유의 사항</vt:lpstr>
      <vt:lpstr>데이터모델링 개념</vt:lpstr>
      <vt:lpstr>데이터베이스 스키마 구조</vt:lpstr>
      <vt:lpstr>데이터베이스 스키마 구조</vt:lpstr>
      <vt:lpstr>데이터베이스 스키마 구조</vt:lpstr>
      <vt:lpstr>개념 ERD</vt:lpstr>
      <vt:lpstr>엔티티의 특징</vt:lpstr>
      <vt:lpstr>엔티티의 종류 - 발생시점에 따른 분류</vt:lpstr>
      <vt:lpstr>엔티티의 종류 - 유무형에 따른 분류</vt:lpstr>
      <vt:lpstr>엔티티의 명명법</vt:lpstr>
      <vt:lpstr>엔티티 선정방법</vt:lpstr>
      <vt:lpstr>엔티티 선정방법</vt:lpstr>
      <vt:lpstr>속성</vt:lpstr>
      <vt:lpstr>속성의 종류</vt:lpstr>
      <vt:lpstr>속성의 명명법</vt:lpstr>
      <vt:lpstr>관계</vt:lpstr>
      <vt:lpstr>관계 차수(Cardinality)</vt:lpstr>
      <vt:lpstr>무결성 구현</vt:lpstr>
      <vt:lpstr>식별자 구분</vt:lpstr>
      <vt:lpstr>주식별자(primary key)</vt:lpstr>
      <vt:lpstr>식별자관계와 비식별자관계</vt:lpstr>
      <vt:lpstr>도메인</vt:lpstr>
      <vt:lpstr>데이터베이스 모델링</vt:lpstr>
      <vt:lpstr>성능 데이터 모델링의 순서</vt:lpstr>
      <vt:lpstr>정규화</vt:lpstr>
      <vt:lpstr>정규화</vt:lpstr>
      <vt:lpstr>정규화</vt:lpstr>
      <vt:lpstr>정규화</vt:lpstr>
      <vt:lpstr>정규화</vt:lpstr>
      <vt:lpstr>정규화</vt:lpstr>
      <vt:lpstr>정규화</vt:lpstr>
      <vt:lpstr>정규화</vt:lpstr>
      <vt:lpstr>반정규화</vt:lpstr>
      <vt:lpstr>반정규화</vt:lpstr>
      <vt:lpstr>반정규화</vt:lpstr>
      <vt:lpstr>반정규화 절차</vt:lpstr>
      <vt:lpstr>반정규화의 종류</vt:lpstr>
      <vt:lpstr>반정규화의 종류</vt:lpstr>
      <vt:lpstr>반정규화의 종류</vt:lpstr>
      <vt:lpstr>반정규화의 종류</vt:lpstr>
      <vt:lpstr>반정규화의 종류</vt:lpstr>
      <vt:lpstr>반정규화의 종류</vt:lpstr>
      <vt:lpstr>반정규화의 종류</vt:lpstr>
      <vt:lpstr>반정규화의 종류</vt:lpstr>
      <vt:lpstr>반정규화의 종류</vt:lpstr>
      <vt:lpstr>반정규화의 종류</vt:lpstr>
      <vt:lpstr>반정규화의 종류</vt:lpstr>
      <vt:lpstr>윈도우 함수</vt:lpstr>
      <vt:lpstr>윈도우 함수</vt:lpstr>
      <vt:lpstr>윈도우 함수</vt:lpstr>
      <vt:lpstr>윈도우 함수</vt:lpstr>
      <vt:lpstr>윈도우 함수</vt:lpstr>
      <vt:lpstr>윈도우 함수</vt:lpstr>
      <vt:lpstr>윈도우 함수</vt:lpstr>
      <vt:lpstr>윈도우 함수</vt:lpstr>
      <vt:lpstr>윈도우 함수</vt:lpstr>
      <vt:lpstr>윈도우 함수</vt:lpstr>
      <vt:lpstr>윈도우 함수</vt:lpstr>
      <vt:lpstr>윈도우 함수</vt:lpstr>
      <vt:lpstr>윈도우 함수</vt:lpstr>
      <vt:lpstr>윈도우 함수</vt:lpstr>
      <vt:lpstr>윈도우 함수</vt:lpstr>
      <vt:lpstr>윈도우 함수</vt:lpstr>
      <vt:lpstr>윈도우 함수</vt:lpstr>
      <vt:lpstr>윈도우 함수</vt:lpstr>
      <vt:lpstr>테이블 파티션(Table Partition)</vt:lpstr>
      <vt:lpstr>테이블 파티션(Table Partition)</vt:lpstr>
      <vt:lpstr>테이블 파티션(Table Partition)</vt:lpstr>
      <vt:lpstr>테이블 파티션(Table Partition)</vt:lpstr>
      <vt:lpstr>옵티마이저와 실행</vt:lpstr>
      <vt:lpstr>옵티마이저와 실행</vt:lpstr>
      <vt:lpstr>옵티마이저와 실행</vt:lpstr>
      <vt:lpstr>옵티마이저와 실행</vt:lpstr>
      <vt:lpstr>옵티마이저와 실행</vt:lpstr>
      <vt:lpstr>옵티마이저와 실행</vt:lpstr>
      <vt:lpstr>옵티마이저와 실행</vt:lpstr>
      <vt:lpstr>옵티마이저와 실행</vt:lpstr>
      <vt:lpstr>옵티마이저와 실행</vt:lpstr>
      <vt:lpstr>옵티마이저와 실행</vt:lpstr>
      <vt:lpstr>옵티마이저와 실행</vt:lpstr>
      <vt:lpstr>옵티마이저와 실행</vt:lpstr>
      <vt:lpstr>인덱스</vt:lpstr>
      <vt:lpstr>인덱스</vt:lpstr>
      <vt:lpstr>인덱스의 종류</vt:lpstr>
      <vt:lpstr>인덱스의 종류</vt:lpstr>
      <vt:lpstr>인덱스의 종류</vt:lpstr>
      <vt:lpstr>조인</vt:lpstr>
      <vt:lpstr>조인</vt:lpstr>
      <vt:lpstr>조인</vt:lpstr>
      <vt:lpstr>조인</vt:lpstr>
      <vt:lpstr>조인</vt:lpstr>
      <vt:lpstr>조인</vt:lpstr>
      <vt:lpstr>조인</vt:lpstr>
      <vt:lpstr>조인</vt:lpstr>
      <vt:lpstr>조인</vt:lpstr>
      <vt:lpstr>조인</vt:lpstr>
      <vt:lpstr>조인</vt:lpstr>
      <vt:lpstr>조인</vt:lpstr>
      <vt:lpstr>조인</vt:lpstr>
      <vt:lpstr>PowerPoint 프레젠테이션</vt:lpstr>
      <vt:lpstr>과목 III SQL 고급활용 및 튜닝</vt:lpstr>
      <vt:lpstr>아키텍처 기반의 튜닝&lt;데이터베이스 아키텍처&gt;</vt:lpstr>
      <vt:lpstr>아키텍처 기반의 튜닝&lt;데이터베이스 아키텍처&gt;</vt:lpstr>
      <vt:lpstr>아키텍처 기반의 튜닝&lt;데이터베이스 아키텍처&gt;</vt:lpstr>
      <vt:lpstr>아키텍처 기반의 튜닝&lt;데이터베이스 아키텍처&gt;</vt:lpstr>
      <vt:lpstr>아키텍처 기반의 튜닝&lt;데이터베이스 아키텍처&gt;</vt:lpstr>
      <vt:lpstr>아키텍처 기반의 튜닝&lt;데이터베이스 아키텍처&gt;</vt:lpstr>
      <vt:lpstr>아키텍처 기반의 튜닝&lt;데이터베이스 아키텍처&gt;</vt:lpstr>
      <vt:lpstr>아키텍처 기반의 튜닝&lt;데이터베이스 아키텍처&gt;</vt:lpstr>
      <vt:lpstr>아키텍처 기반의 튜닝&lt;데이터베이스 아키텍처&gt;</vt:lpstr>
      <vt:lpstr>아키텍처 기반의 튜닝&lt;데이터베이스 아키텍처&gt;</vt:lpstr>
      <vt:lpstr>아키텍처 기반의 튜닝&lt;데이터베이스 아키텍처&gt;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모델링의 중요한 세가지 요소  * 데이터관점  - 업무가 어떤 데이터와 관련이 있는지, 데이터간의 관계는 무엇인지에 대해서 모델링하는 방법(what, data)   * 프로세스관점 - 업무를 통해 어떤 일을 처리하는지, 무엇을 해야 하는지를 모델링하는 방법 (How, Process)   * 데이터와 프로세스의 상관 관점  - 업무에서 일을 처리하는 방법에 따라 데이터가 어떻게 영향을 받는지 모델링하는 방법(Interaction)</dc:title>
  <dc:creator>Soldesk503</dc:creator>
  <cp:lastModifiedBy>EZEN</cp:lastModifiedBy>
  <cp:revision>175</cp:revision>
  <dcterms:created xsi:type="dcterms:W3CDTF">2020-08-14T02:35:38Z</dcterms:created>
  <dcterms:modified xsi:type="dcterms:W3CDTF">2021-03-04T12:51:40Z</dcterms:modified>
</cp:coreProperties>
</file>